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79" r:id="rId2"/>
    <p:sldId id="280" r:id="rId3"/>
    <p:sldId id="281" r:id="rId4"/>
    <p:sldId id="298" r:id="rId5"/>
    <p:sldId id="299" r:id="rId6"/>
    <p:sldId id="282" r:id="rId7"/>
    <p:sldId id="283" r:id="rId8"/>
    <p:sldId id="297" r:id="rId9"/>
    <p:sldId id="285" r:id="rId10"/>
    <p:sldId id="286" r:id="rId11"/>
    <p:sldId id="287" r:id="rId12"/>
    <p:sldId id="288" r:id="rId13"/>
    <p:sldId id="289" r:id="rId14"/>
    <p:sldId id="300" r:id="rId15"/>
    <p:sldId id="290" r:id="rId16"/>
    <p:sldId id="291" r:id="rId17"/>
    <p:sldId id="292" r:id="rId18"/>
    <p:sldId id="293" r:id="rId19"/>
    <p:sldId id="29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e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41A1B26-099F-4EB2-A39F-CCA4E9338CFC}" type="slidenum">
              <a:rPr lang="en-US" altLang="en-US" sz="1300"/>
              <a:pPr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78521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FA9B3C-2D33-47E2-B335-7368A11A44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624795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64E260-008B-476D-BBBD-FDB04F5EAD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5261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CS583, Bing Liu, UIC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4B921-13CF-4903-9730-B49ED9563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296457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  <p:sldLayoutId id="2147483666" r:id="rId18"/>
    <p:sldLayoutId id="2147483667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3.png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png"/><Relationship Id="rId11" Type="http://schemas.openxmlformats.org/officeDocument/2006/relationships/oleObject" Target="../embeddings/oleObject7.bin"/><Relationship Id="rId5" Type="http://schemas.openxmlformats.org/officeDocument/2006/relationships/image" Target="../media/image9.emf"/><Relationship Id="rId10" Type="http://schemas.openxmlformats.org/officeDocument/2006/relationships/image" Target="../media/image11.wmf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05AC7B-D46F-4272-BACB-B2734E590722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altLang="en-US"/>
              <a:t>Choose an attribute to partition data 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904492"/>
            <a:ext cx="8418512" cy="4679950"/>
          </a:xfrm>
        </p:spPr>
        <p:txBody>
          <a:bodyPr/>
          <a:lstStyle/>
          <a:p>
            <a:pPr eaLnBrk="1" hangingPunct="1"/>
            <a:r>
              <a:rPr lang="en-GB" altLang="en-US" dirty="0"/>
              <a:t>The </a:t>
            </a:r>
            <a:r>
              <a:rPr lang="en-GB" altLang="en-US" i="1" dirty="0">
                <a:solidFill>
                  <a:srgbClr val="FF0000"/>
                </a:solidFill>
              </a:rPr>
              <a:t>key</a:t>
            </a:r>
            <a:r>
              <a:rPr lang="en-GB" altLang="en-US" dirty="0"/>
              <a:t> to building a decision tree - which attribute to choose in order to branch. </a:t>
            </a:r>
          </a:p>
          <a:p>
            <a:pPr eaLnBrk="1" hangingPunct="1"/>
            <a:r>
              <a:rPr lang="en-GB" altLang="en-US" dirty="0"/>
              <a:t>The objective is to reduce impurity or uncertainty in data as much as possible.</a:t>
            </a:r>
          </a:p>
          <a:p>
            <a:pPr lvl="1"/>
            <a:r>
              <a:rPr lang="en-GB" altLang="en-US" dirty="0">
                <a:solidFill>
                  <a:srgbClr val="3333CC"/>
                </a:solidFill>
              </a:rPr>
              <a:t>A subset of data is </a:t>
            </a:r>
            <a:r>
              <a:rPr lang="en-GB" altLang="en-US" dirty="0">
                <a:solidFill>
                  <a:srgbClr val="FF9900"/>
                </a:solidFill>
              </a:rPr>
              <a:t>pure</a:t>
            </a:r>
            <a:r>
              <a:rPr lang="en-GB" altLang="en-US" dirty="0">
                <a:solidFill>
                  <a:srgbClr val="3333CC"/>
                </a:solidFill>
              </a:rPr>
              <a:t> if all instances belong to the same class</a:t>
            </a:r>
            <a:r>
              <a:rPr lang="en-GB" altLang="en-US" dirty="0"/>
              <a:t>. </a:t>
            </a:r>
          </a:p>
          <a:p>
            <a:pPr eaLnBrk="1" hangingPunct="1"/>
            <a:r>
              <a:rPr lang="en-GB" altLang="en-US"/>
              <a:t>We can choose </a:t>
            </a:r>
            <a:r>
              <a:rPr lang="en-GB" altLang="en-US" dirty="0"/>
              <a:t>the attribute with the maximum </a:t>
            </a:r>
            <a:r>
              <a:rPr lang="en-GB" altLang="en-US" dirty="0">
                <a:solidFill>
                  <a:srgbClr val="FF0000"/>
                </a:solidFill>
              </a:rPr>
              <a:t>Information Gain</a:t>
            </a:r>
            <a:r>
              <a:rPr lang="en-GB" altLang="en-US" dirty="0"/>
              <a:t> or </a:t>
            </a:r>
            <a:r>
              <a:rPr lang="en-GB" altLang="en-US" dirty="0">
                <a:solidFill>
                  <a:srgbClr val="FF0000"/>
                </a:solidFill>
              </a:rPr>
              <a:t>Gain Ratio</a:t>
            </a:r>
            <a:r>
              <a:rPr lang="en-GB" altLang="en-US" dirty="0"/>
              <a:t> based on information theory.</a:t>
            </a:r>
          </a:p>
        </p:txBody>
      </p:sp>
    </p:spTree>
    <p:extLst>
      <p:ext uri="{BB962C8B-B14F-4D97-AF65-F5344CB8AC3E}">
        <p14:creationId xmlns:p14="http://schemas.microsoft.com/office/powerpoint/2010/main" val="1521352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8B555C3-F433-4D3D-9E9E-065C33DA7A5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2089151" y="277814"/>
            <a:ext cx="7751763" cy="1139825"/>
          </a:xfrm>
        </p:spPr>
        <p:txBody>
          <a:bodyPr/>
          <a:lstStyle/>
          <a:p>
            <a:pPr eaLnBrk="1" hangingPunct="1"/>
            <a:r>
              <a:rPr lang="en-US" altLang="en-US"/>
              <a:t>Information gain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412875"/>
            <a:ext cx="8255000" cy="4718050"/>
          </a:xfrm>
        </p:spPr>
        <p:txBody>
          <a:bodyPr/>
          <a:lstStyle/>
          <a:p>
            <a:pPr eaLnBrk="1" hangingPunct="1"/>
            <a:r>
              <a:rPr lang="en-US" altLang="en-US" sz="2600"/>
              <a:t>Given a set of examples </a:t>
            </a:r>
            <a:r>
              <a:rPr lang="en-US" altLang="en-US" sz="2600" i="1"/>
              <a:t>D</a:t>
            </a:r>
            <a:r>
              <a:rPr lang="en-US" altLang="en-US" sz="2600"/>
              <a:t>, we first compute its entropy:</a:t>
            </a:r>
          </a:p>
          <a:p>
            <a:pPr eaLnBrk="1" hangingPunct="1"/>
            <a:endParaRPr lang="en-US" altLang="en-US" sz="2600"/>
          </a:p>
          <a:p>
            <a:pPr eaLnBrk="1" hangingPunct="1"/>
            <a:endParaRPr lang="en-US" altLang="en-US" sz="2600"/>
          </a:p>
          <a:p>
            <a:pPr eaLnBrk="1" hangingPunct="1"/>
            <a:r>
              <a:rPr lang="en-US" altLang="en-US" sz="2600"/>
              <a:t>If we make attribute </a:t>
            </a:r>
            <a:r>
              <a:rPr lang="en-US" altLang="en-US" sz="2600" i="1">
                <a:solidFill>
                  <a:srgbClr val="FF0000"/>
                </a:solidFill>
              </a:rPr>
              <a:t>A</a:t>
            </a:r>
            <a:r>
              <a:rPr lang="en-US" altLang="en-US" sz="2600" i="1" baseline="-25000">
                <a:solidFill>
                  <a:srgbClr val="FF0000"/>
                </a:solidFill>
              </a:rPr>
              <a:t>i</a:t>
            </a:r>
            <a:r>
              <a:rPr lang="en-US" altLang="en-US" sz="2600">
                <a:solidFill>
                  <a:schemeClr val="hlink"/>
                </a:solidFill>
              </a:rPr>
              <a:t>, </a:t>
            </a:r>
            <a:r>
              <a:rPr lang="en-US" altLang="en-US" sz="2600">
                <a:solidFill>
                  <a:srgbClr val="3333CC"/>
                </a:solidFill>
              </a:rPr>
              <a:t>with v values</a:t>
            </a:r>
            <a:r>
              <a:rPr lang="en-US" altLang="en-US" sz="2600"/>
              <a:t>, the root of the current tree, this will partition </a:t>
            </a:r>
            <a:r>
              <a:rPr lang="en-US" altLang="en-US" sz="2600" i="1"/>
              <a:t>D</a:t>
            </a:r>
            <a:r>
              <a:rPr lang="en-US" altLang="en-US" sz="2600"/>
              <a:t> into </a:t>
            </a:r>
            <a:r>
              <a:rPr lang="en-US" altLang="en-US" sz="2600">
                <a:solidFill>
                  <a:srgbClr val="3333CC"/>
                </a:solidFill>
              </a:rPr>
              <a:t>v</a:t>
            </a:r>
            <a:r>
              <a:rPr lang="en-US" altLang="en-US" sz="2600"/>
              <a:t> subsets </a:t>
            </a:r>
            <a:r>
              <a:rPr lang="en-US" altLang="ja-JP" sz="2600" i="1">
                <a:ea typeface="ＭＳ Ｐゴシック" panose="020B0600070205080204" pitchFamily="34" charset="-128"/>
              </a:rPr>
              <a:t>D</a:t>
            </a:r>
            <a:r>
              <a:rPr lang="en-US" altLang="ja-JP" sz="2600" baseline="-25000">
                <a:ea typeface="ＭＳ Ｐゴシック" panose="020B0600070205080204" pitchFamily="34" charset="-128"/>
              </a:rPr>
              <a:t>1</a:t>
            </a:r>
            <a:r>
              <a:rPr lang="en-US" altLang="ja-JP" sz="2600" i="1">
                <a:ea typeface="ＭＳ Ｐゴシック" panose="020B0600070205080204" pitchFamily="34" charset="-128"/>
              </a:rPr>
              <a:t>, D</a:t>
            </a:r>
            <a:r>
              <a:rPr lang="en-US" altLang="ja-JP" sz="2600" baseline="-25000">
                <a:ea typeface="ＭＳ Ｐゴシック" panose="020B0600070205080204" pitchFamily="34" charset="-128"/>
              </a:rPr>
              <a:t>2</a:t>
            </a:r>
            <a:r>
              <a:rPr lang="en-US" altLang="ja-JP" sz="2600" i="1">
                <a:ea typeface="ＭＳ Ｐゴシック" panose="020B0600070205080204" pitchFamily="34" charset="-128"/>
              </a:rPr>
              <a:t> …, D</a:t>
            </a:r>
            <a:r>
              <a:rPr lang="en-US" altLang="ja-JP" sz="2600" baseline="-25000">
                <a:ea typeface="ＭＳ Ｐゴシック" panose="020B0600070205080204" pitchFamily="34" charset="-128"/>
              </a:rPr>
              <a:t>v</a:t>
            </a:r>
            <a:r>
              <a:rPr lang="en-US" altLang="ja-JP" sz="2600">
                <a:ea typeface="ＭＳ Ｐゴシック" panose="020B0600070205080204" pitchFamily="34" charset="-128"/>
              </a:rPr>
              <a:t> </a:t>
            </a:r>
            <a:r>
              <a:rPr lang="en-US" altLang="en-US" sz="2600"/>
              <a:t>. The expected entropy if </a:t>
            </a:r>
            <a:r>
              <a:rPr lang="en-US" altLang="en-US" sz="2600" i="1">
                <a:solidFill>
                  <a:srgbClr val="FF0000"/>
                </a:solidFill>
              </a:rPr>
              <a:t>A</a:t>
            </a:r>
            <a:r>
              <a:rPr lang="en-US" altLang="en-US" sz="2600" i="1" baseline="-25000">
                <a:solidFill>
                  <a:srgbClr val="FF0000"/>
                </a:solidFill>
              </a:rPr>
              <a:t>i</a:t>
            </a:r>
            <a:r>
              <a:rPr lang="en-US" altLang="en-US" sz="2600">
                <a:solidFill>
                  <a:schemeClr val="hlink"/>
                </a:solidFill>
              </a:rPr>
              <a:t> </a:t>
            </a:r>
            <a:r>
              <a:rPr lang="en-US" altLang="en-US" sz="2600">
                <a:solidFill>
                  <a:srgbClr val="3333CC"/>
                </a:solidFill>
              </a:rPr>
              <a:t>is used</a:t>
            </a:r>
            <a:r>
              <a:rPr lang="en-US" altLang="en-US" sz="2600"/>
              <a:t> as the current root:</a:t>
            </a:r>
          </a:p>
          <a:p>
            <a:pPr eaLnBrk="1" hangingPunct="1"/>
            <a:endParaRPr lang="en-US" altLang="en-US" sz="2600"/>
          </a:p>
        </p:txBody>
      </p:sp>
      <p:pic>
        <p:nvPicPr>
          <p:cNvPr id="3584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54439" y="2133601"/>
            <a:ext cx="5545137" cy="1008063"/>
          </a:xfrm>
          <a:noFill/>
        </p:spPr>
      </p:pic>
      <p:sp>
        <p:nvSpPr>
          <p:cNvPr id="35847" name="Rectangle 13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5848" name="Object 12"/>
          <p:cNvGraphicFramePr>
            <a:graphicFrameLocks noChangeAspect="1"/>
          </p:cNvGraphicFramePr>
          <p:nvPr/>
        </p:nvGraphicFramePr>
        <p:xfrm>
          <a:off x="3598863" y="4792664"/>
          <a:ext cx="535305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4" imgW="2184400" imgH="457200" progId="Equation.3">
                  <p:embed/>
                </p:oleObj>
              </mc:Choice>
              <mc:Fallback>
                <p:oleObj name="Equation" r:id="rId4" imgW="2184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863" y="4792664"/>
                        <a:ext cx="535305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74583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E342594-B0DB-4F04-BB41-65A087BB8E9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2100263" y="333376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Information gain (cont …)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1" y="1600201"/>
            <a:ext cx="7643813" cy="4530725"/>
          </a:xfrm>
        </p:spPr>
        <p:txBody>
          <a:bodyPr/>
          <a:lstStyle/>
          <a:p>
            <a:pPr eaLnBrk="1" hangingPunct="1"/>
            <a:r>
              <a:rPr lang="en-US" altLang="en-US" sz="2600">
                <a:solidFill>
                  <a:srgbClr val="FF0000"/>
                </a:solidFill>
              </a:rPr>
              <a:t>Information gained</a:t>
            </a:r>
            <a:r>
              <a:rPr lang="en-US" altLang="en-US" sz="2600"/>
              <a:t> by selecting attribute </a:t>
            </a:r>
            <a:r>
              <a:rPr lang="en-US" altLang="en-US" sz="2600" i="1">
                <a:solidFill>
                  <a:srgbClr val="FF0000"/>
                </a:solidFill>
              </a:rPr>
              <a:t>A</a:t>
            </a:r>
            <a:r>
              <a:rPr lang="en-US" altLang="en-US" sz="2600" i="1" baseline="-25000">
                <a:solidFill>
                  <a:srgbClr val="FF0000"/>
                </a:solidFill>
              </a:rPr>
              <a:t>i </a:t>
            </a:r>
            <a:r>
              <a:rPr lang="en-US" altLang="en-US" sz="2600">
                <a:solidFill>
                  <a:srgbClr val="3333CC"/>
                </a:solidFill>
              </a:rPr>
              <a:t>to branch or to partition the data is </a:t>
            </a:r>
          </a:p>
          <a:p>
            <a:pPr eaLnBrk="1" hangingPunct="1"/>
            <a:endParaRPr lang="en-US" altLang="en-US" sz="2600"/>
          </a:p>
          <a:p>
            <a:pPr eaLnBrk="1" hangingPunct="1"/>
            <a:endParaRPr lang="en-US" altLang="en-US" sz="2600"/>
          </a:p>
          <a:p>
            <a:pPr eaLnBrk="1" hangingPunct="1"/>
            <a:r>
              <a:rPr lang="en-US" altLang="en-US" sz="2600"/>
              <a:t>We choose the attribute with the highest gain to branch/split the current tree. </a:t>
            </a:r>
          </a:p>
        </p:txBody>
      </p:sp>
      <p:sp>
        <p:nvSpPr>
          <p:cNvPr id="36870" name="Rectangle 10"/>
          <p:cNvSpPr>
            <a:spLocks noChangeArrowheads="1"/>
          </p:cNvSpPr>
          <p:nvPr/>
        </p:nvSpPr>
        <p:spPr bwMode="auto">
          <a:xfrm>
            <a:off x="1524000" y="3037701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6871" name="Object 9"/>
          <p:cNvGraphicFramePr>
            <a:graphicFrameLocks noChangeAspect="1"/>
          </p:cNvGraphicFramePr>
          <p:nvPr/>
        </p:nvGraphicFramePr>
        <p:xfrm>
          <a:off x="2747964" y="2600325"/>
          <a:ext cx="61928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3" imgW="2324100" imgH="228600" progId="Equation.3">
                  <p:embed/>
                </p:oleObj>
              </mc:Choice>
              <mc:Fallback>
                <p:oleObj name="Equation" r:id="rId3" imgW="23241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4" y="2600325"/>
                        <a:ext cx="61928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428105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7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121B0D-8111-4806-8868-3C5FAB58D5B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882775" y="93664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An example</a:t>
            </a:r>
          </a:p>
        </p:txBody>
      </p:sp>
      <p:pic>
        <p:nvPicPr>
          <p:cNvPr id="37893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12051" y="214313"/>
            <a:ext cx="4429125" cy="3203575"/>
          </a:xfrm>
          <a:noFill/>
        </p:spPr>
      </p:pic>
      <p:graphicFrame>
        <p:nvGraphicFramePr>
          <p:cNvPr id="37894" name="Object 7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498163396"/>
              </p:ext>
            </p:extLst>
          </p:nvPr>
        </p:nvGraphicFramePr>
        <p:xfrm>
          <a:off x="8564562" y="3673476"/>
          <a:ext cx="3095625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Worksheet" r:id="rId4" imgW="3619500" imgH="1381049" progId="Excel.Sheet.8">
                  <p:embed/>
                </p:oleObj>
              </mc:Choice>
              <mc:Fallback>
                <p:oleObj name="Worksheet" r:id="rId4" imgW="3619500" imgH="138104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64562" y="3673476"/>
                        <a:ext cx="3095625" cy="1179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7895" name="Picture 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75" y="5277018"/>
            <a:ext cx="4714875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Text Box 19"/>
          <p:cNvSpPr txBox="1">
            <a:spLocks noChangeArrowheads="1"/>
          </p:cNvSpPr>
          <p:nvPr/>
        </p:nvSpPr>
        <p:spPr bwMode="auto">
          <a:xfrm>
            <a:off x="1703388" y="4976814"/>
            <a:ext cx="40322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Own_house is the best choice for the root. </a:t>
            </a:r>
          </a:p>
        </p:txBody>
      </p:sp>
      <p:sp>
        <p:nvSpPr>
          <p:cNvPr id="37897" name="Rectangle 22"/>
          <p:cNvSpPr>
            <a:spLocks noChangeArrowheads="1"/>
          </p:cNvSpPr>
          <p:nvPr/>
        </p:nvSpPr>
        <p:spPr bwMode="auto">
          <a:xfrm>
            <a:off x="1524000" y="2966264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7898" name="Object 21"/>
          <p:cNvGraphicFramePr>
            <a:graphicFrameLocks noChangeAspect="1"/>
          </p:cNvGraphicFramePr>
          <p:nvPr/>
        </p:nvGraphicFramePr>
        <p:xfrm>
          <a:off x="1566863" y="850900"/>
          <a:ext cx="46672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7" imgW="2946240" imgH="393480" progId="Equation.3">
                  <p:embed/>
                </p:oleObj>
              </mc:Choice>
              <mc:Fallback>
                <p:oleObj name="Equation" r:id="rId7" imgW="294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850900"/>
                        <a:ext cx="4667250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99" name="Rectangle 24"/>
          <p:cNvSpPr>
            <a:spLocks noChangeArrowheads="1"/>
          </p:cNvSpPr>
          <p:nvPr/>
        </p:nvSpPr>
        <p:spPr bwMode="auto">
          <a:xfrm>
            <a:off x="1524000" y="269003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7900" name="Object 23"/>
          <p:cNvGraphicFramePr>
            <a:graphicFrameLocks noChangeAspect="1"/>
          </p:cNvGraphicFramePr>
          <p:nvPr/>
        </p:nvGraphicFramePr>
        <p:xfrm>
          <a:off x="1584326" y="1793876"/>
          <a:ext cx="4594225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9" imgW="3530520" imgH="1002960" progId="Equation.3">
                  <p:embed/>
                </p:oleObj>
              </mc:Choice>
              <mc:Fallback>
                <p:oleObj name="Equation" r:id="rId9" imgW="353052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6" y="1793876"/>
                        <a:ext cx="4594225" cy="1363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01" name="Rectangle 27"/>
          <p:cNvSpPr>
            <a:spLocks noChangeArrowheads="1"/>
          </p:cNvSpPr>
          <p:nvPr/>
        </p:nvSpPr>
        <p:spPr bwMode="auto">
          <a:xfrm>
            <a:off x="1524000" y="2685276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7902" name="Object 26"/>
          <p:cNvGraphicFramePr>
            <a:graphicFrameLocks noChangeAspect="1"/>
          </p:cNvGraphicFramePr>
          <p:nvPr/>
        </p:nvGraphicFramePr>
        <p:xfrm>
          <a:off x="1547814" y="3373438"/>
          <a:ext cx="5964237" cy="147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11" imgW="4381200" imgH="1002960" progId="Equation.3">
                  <p:embed/>
                </p:oleObj>
              </mc:Choice>
              <mc:Fallback>
                <p:oleObj name="Equation" r:id="rId11" imgW="4381200" imgH="1002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4" y="3373438"/>
                        <a:ext cx="5964237" cy="1479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598921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6E4788-EC49-450F-B878-024693270945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We build the final tree</a:t>
            </a:r>
          </a:p>
        </p:txBody>
      </p:sp>
      <p:pic>
        <p:nvPicPr>
          <p:cNvPr id="38917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1686720"/>
            <a:ext cx="4211638" cy="3311525"/>
          </a:xfrm>
          <a:noFill/>
        </p:spPr>
      </p:pic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2100263" y="5084763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We can use information gain ratio to evaluate the impurity as well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6820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02B4-FD4F-4B5C-836C-8632D0C52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33014-DF5F-4DFC-A7DD-43245B5DC0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788F54-CFD7-410E-A355-8CAB3101C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555" y="0"/>
            <a:ext cx="58128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091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D2D7633-EF4A-47B2-833A-03E198350BA8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Handling continuous attributes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5480" y="1530350"/>
            <a:ext cx="8229600" cy="4787900"/>
          </a:xfrm>
        </p:spPr>
        <p:txBody>
          <a:bodyPr/>
          <a:lstStyle/>
          <a:p>
            <a:pPr eaLnBrk="1" hangingPunct="1"/>
            <a:r>
              <a:rPr lang="en-US" altLang="en-US" dirty="0"/>
              <a:t>Handle continuous attribute by splitting into two intervals (can be more) at each node. </a:t>
            </a:r>
          </a:p>
          <a:p>
            <a:pPr eaLnBrk="1" hangingPunct="1"/>
            <a:r>
              <a:rPr lang="en-US" altLang="en-US" dirty="0"/>
              <a:t>How to find the best threshold to divide?</a:t>
            </a:r>
          </a:p>
          <a:p>
            <a:pPr lvl="1" eaLnBrk="1" hangingPunct="1"/>
            <a:r>
              <a:rPr lang="en-US" altLang="en-US" dirty="0"/>
              <a:t>Use information gain or gain ratio again</a:t>
            </a:r>
          </a:p>
          <a:p>
            <a:pPr lvl="1" eaLnBrk="1" hangingPunct="1"/>
            <a:r>
              <a:rPr lang="en-US" altLang="en-US" dirty="0"/>
              <a:t>Sort all the values of an continuous attribute in increasing order </a:t>
            </a:r>
            <a:r>
              <a:rPr lang="en-US" altLang="ja-JP" dirty="0">
                <a:ea typeface="ＭＳ Ｐゴシック" panose="020B0600070205080204" pitchFamily="34" charset="-128"/>
              </a:rPr>
              <a:t>{</a:t>
            </a:r>
            <a:r>
              <a:rPr lang="en-US" altLang="ja-JP" i="1" dirty="0">
                <a:ea typeface="ＭＳ Ｐゴシック" panose="020B0600070205080204" pitchFamily="34" charset="-128"/>
              </a:rPr>
              <a:t>v</a:t>
            </a:r>
            <a:r>
              <a:rPr lang="en-US" altLang="ja-JP" baseline="-25000" dirty="0">
                <a:ea typeface="ＭＳ Ｐゴシック" panose="020B0600070205080204" pitchFamily="34" charset="-128"/>
              </a:rPr>
              <a:t>1</a:t>
            </a:r>
            <a:r>
              <a:rPr lang="en-US" altLang="ja-JP" dirty="0">
                <a:ea typeface="ＭＳ Ｐゴシック" panose="020B0600070205080204" pitchFamily="34" charset="-128"/>
              </a:rPr>
              <a:t>, </a:t>
            </a:r>
            <a:r>
              <a:rPr lang="en-US" altLang="ja-JP" i="1" dirty="0">
                <a:ea typeface="ＭＳ Ｐゴシック" panose="020B0600070205080204" pitchFamily="34" charset="-128"/>
              </a:rPr>
              <a:t>v</a:t>
            </a:r>
            <a:r>
              <a:rPr lang="en-US" altLang="ja-JP" baseline="-25000" dirty="0">
                <a:ea typeface="ＭＳ Ｐゴシック" panose="020B0600070205080204" pitchFamily="34" charset="-128"/>
              </a:rPr>
              <a:t>2</a:t>
            </a:r>
            <a:r>
              <a:rPr lang="en-US" altLang="ja-JP" dirty="0">
                <a:ea typeface="ＭＳ Ｐゴシック" panose="020B0600070205080204" pitchFamily="34" charset="-128"/>
              </a:rPr>
              <a:t>, …, </a:t>
            </a:r>
            <a:r>
              <a:rPr lang="en-US" altLang="ja-JP" i="1" dirty="0" err="1">
                <a:ea typeface="ＭＳ Ｐゴシック" panose="020B0600070205080204" pitchFamily="34" charset="-128"/>
              </a:rPr>
              <a:t>v</a:t>
            </a:r>
            <a:r>
              <a:rPr lang="en-US" altLang="ja-JP" baseline="-25000" dirty="0" err="1">
                <a:ea typeface="ＭＳ Ｐゴシック" panose="020B0600070205080204" pitchFamily="34" charset="-128"/>
              </a:rPr>
              <a:t>r</a:t>
            </a:r>
            <a:r>
              <a:rPr lang="en-US" altLang="ja-JP" dirty="0">
                <a:ea typeface="ＭＳ Ｐゴシック" panose="020B0600070205080204" pitchFamily="34" charset="-128"/>
              </a:rPr>
              <a:t>}, 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One possible threshold between two adjacent values </a:t>
            </a:r>
            <a:r>
              <a:rPr lang="en-US" altLang="ja-JP" i="1" dirty="0">
                <a:ea typeface="ＭＳ Ｐゴシック" panose="020B0600070205080204" pitchFamily="34" charset="-128"/>
              </a:rPr>
              <a:t>v</a:t>
            </a:r>
            <a:r>
              <a:rPr lang="en-US" altLang="ja-JP" baseline="-25000" dirty="0">
                <a:ea typeface="ＭＳ Ｐゴシック" panose="020B0600070205080204" pitchFamily="34" charset="-128"/>
              </a:rPr>
              <a:t>i</a:t>
            </a:r>
            <a:r>
              <a:rPr lang="en-US" altLang="ja-JP" dirty="0">
                <a:ea typeface="ＭＳ Ｐゴシック" panose="020B0600070205080204" pitchFamily="34" charset="-128"/>
              </a:rPr>
              <a:t> and </a:t>
            </a:r>
            <a:r>
              <a:rPr lang="en-US" altLang="ja-JP" i="1" dirty="0">
                <a:ea typeface="ＭＳ Ｐゴシック" panose="020B0600070205080204" pitchFamily="34" charset="-128"/>
              </a:rPr>
              <a:t>v</a:t>
            </a:r>
            <a:r>
              <a:rPr lang="en-US" altLang="ja-JP" baseline="-25000" dirty="0">
                <a:ea typeface="ＭＳ Ｐゴシック" panose="020B0600070205080204" pitchFamily="34" charset="-128"/>
              </a:rPr>
              <a:t>i+1</a:t>
            </a:r>
            <a:r>
              <a:rPr lang="en-US" altLang="en-US" dirty="0"/>
              <a:t>. Try all possible thresholds and find the one that maximizes the gain (or gain ratio). </a:t>
            </a:r>
          </a:p>
        </p:txBody>
      </p:sp>
    </p:spTree>
    <p:extLst>
      <p:ext uri="{BB962C8B-B14F-4D97-AF65-F5344CB8AC3E}">
        <p14:creationId xmlns:p14="http://schemas.microsoft.com/office/powerpoint/2010/main" val="910218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3179A6-AB84-46DC-9DE2-D059932E3B48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 example in a continuous space</a:t>
            </a:r>
          </a:p>
        </p:txBody>
      </p:sp>
      <p:pic>
        <p:nvPicPr>
          <p:cNvPr id="4096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5800" y="1628776"/>
            <a:ext cx="8229600" cy="3916363"/>
          </a:xfrm>
        </p:spPr>
      </p:pic>
    </p:spTree>
    <p:extLst>
      <p:ext uri="{BB962C8B-B14F-4D97-AF65-F5344CB8AC3E}">
        <p14:creationId xmlns:p14="http://schemas.microsoft.com/office/powerpoint/2010/main" val="3868485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5A4674-EB80-4B70-B5E7-7ED7703FD612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2027238" y="188913"/>
            <a:ext cx="8153400" cy="9906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/>
              <a:t>Avoid overfitting in classification</a:t>
            </a:r>
            <a:endParaRPr lang="en-US" altLang="en-US" sz="3800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27238" y="1233489"/>
            <a:ext cx="8382000" cy="4967287"/>
          </a:xfrm>
          <a:noFill/>
        </p:spPr>
        <p:txBody>
          <a:bodyPr vert="horz" lIns="92075" tIns="46038" rIns="92075" bIns="46038" rtlCol="0"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Overfitting</a:t>
            </a:r>
            <a:r>
              <a:rPr lang="en-US" altLang="en-US" sz="2800"/>
              <a:t>:  A tree may overfit the training data</a:t>
            </a:r>
            <a:r>
              <a:rPr lang="en-US" altLang="en-US" sz="210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Good accuracy on training data but poor on test data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Symptoms: tree too deep and too many branches, some may reflect anomalies due to noise or outliers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Two approaches to avoid overfitting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Pre-pruning</a:t>
            </a:r>
            <a:r>
              <a:rPr lang="en-US" altLang="en-US" sz="2400"/>
              <a:t>: Halt tree construction early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Difficult to decide because we do not know what may happen subsequently if we keep growing the tree.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solidFill>
                  <a:srgbClr val="FF0000"/>
                </a:solidFill>
              </a:rPr>
              <a:t>Post-pruning</a:t>
            </a:r>
            <a:r>
              <a:rPr lang="en-US" altLang="en-US" sz="2400"/>
              <a:t>: Remove branches or sub-trees from a “fully grown” tree.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This method is commonly used. C4.5 uses a statistical method to estimates the errors at each node for pruning. </a:t>
            </a:r>
          </a:p>
          <a:p>
            <a:pPr lvl="2">
              <a:lnSpc>
                <a:spcPct val="90000"/>
              </a:lnSpc>
            </a:pPr>
            <a:r>
              <a:rPr lang="en-US" altLang="en-US"/>
              <a:t>A validation set may be used for pruning as well.</a:t>
            </a:r>
          </a:p>
        </p:txBody>
      </p:sp>
    </p:spTree>
    <p:extLst>
      <p:ext uri="{BB962C8B-B14F-4D97-AF65-F5344CB8AC3E}">
        <p14:creationId xmlns:p14="http://schemas.microsoft.com/office/powerpoint/2010/main" val="3215049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84A713-6EA0-4046-8FA4-4E6A55085941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36539"/>
            <a:ext cx="8229600" cy="1139825"/>
          </a:xfrm>
        </p:spPr>
        <p:txBody>
          <a:bodyPr/>
          <a:lstStyle/>
          <a:p>
            <a:pPr eaLnBrk="1" hangingPunct="1"/>
            <a:r>
              <a:rPr lang="en-US" altLang="en-US"/>
              <a:t>An example</a:t>
            </a:r>
          </a:p>
        </p:txBody>
      </p:sp>
      <p:pic>
        <p:nvPicPr>
          <p:cNvPr id="44037" name="Picture 4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5189" y="944563"/>
            <a:ext cx="6911975" cy="2628900"/>
          </a:xfrm>
          <a:noFill/>
        </p:spPr>
      </p:pic>
      <p:pic>
        <p:nvPicPr>
          <p:cNvPr id="44038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6625" y="3716339"/>
            <a:ext cx="6408738" cy="2484437"/>
          </a:xfrm>
          <a:noFill/>
        </p:spPr>
      </p:pic>
      <p:sp>
        <p:nvSpPr>
          <p:cNvPr id="44039" name="Line 7"/>
          <p:cNvSpPr>
            <a:spLocks noChangeShapeType="1"/>
          </p:cNvSpPr>
          <p:nvPr/>
        </p:nvSpPr>
        <p:spPr bwMode="auto">
          <a:xfrm flipV="1">
            <a:off x="3108325" y="873126"/>
            <a:ext cx="2374900" cy="10080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5267326" y="333376"/>
            <a:ext cx="43211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3333CC"/>
                </a:solidFill>
              </a:rPr>
              <a:t>Likely to overfit the data</a:t>
            </a:r>
          </a:p>
        </p:txBody>
      </p:sp>
    </p:spTree>
    <p:extLst>
      <p:ext uri="{BB962C8B-B14F-4D97-AF65-F5344CB8AC3E}">
        <p14:creationId xmlns:p14="http://schemas.microsoft.com/office/powerpoint/2010/main" val="2917961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FA5130-E336-40C9-B9FC-6AEA9684975F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Other issues in decision tree learning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From tree to rules, and rule pruning</a:t>
            </a:r>
          </a:p>
          <a:p>
            <a:pPr eaLnBrk="1" hangingPunct="1"/>
            <a:r>
              <a:rPr lang="en-US" altLang="en-US"/>
              <a:t>Handling of miss values</a:t>
            </a:r>
          </a:p>
          <a:p>
            <a:pPr eaLnBrk="1" hangingPunct="1"/>
            <a:r>
              <a:rPr lang="en-US" altLang="en-US"/>
              <a:t>Handing skewed distributions</a:t>
            </a:r>
          </a:p>
          <a:p>
            <a:pPr eaLnBrk="1" hangingPunct="1"/>
            <a:r>
              <a:rPr lang="en-US" altLang="en-US"/>
              <a:t>Handling attributes and classes with different costs. </a:t>
            </a:r>
          </a:p>
          <a:p>
            <a:pPr eaLnBrk="1" hangingPunct="1"/>
            <a:r>
              <a:rPr lang="en-US" altLang="en-US"/>
              <a:t>Attribute construction</a:t>
            </a:r>
          </a:p>
          <a:p>
            <a:pPr eaLnBrk="1" hangingPunct="1"/>
            <a:r>
              <a:rPr lang="en-US" altLang="en-US"/>
              <a:t>Etc.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13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B7C6B3-0AC2-4F2D-91E4-B0B529F4F9C8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9" y="225425"/>
            <a:ext cx="8212137" cy="871538"/>
          </a:xfrm>
        </p:spPr>
        <p:txBody>
          <a:bodyPr/>
          <a:lstStyle/>
          <a:p>
            <a:pPr eaLnBrk="1" hangingPunct="1"/>
            <a:r>
              <a:rPr lang="en-US" altLang="en-US"/>
              <a:t>The loan data (reproduced)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8328026" y="944563"/>
            <a:ext cx="1871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1800"/>
              <a:t>Approved or not</a:t>
            </a:r>
          </a:p>
        </p:txBody>
      </p:sp>
      <p:pic>
        <p:nvPicPr>
          <p:cNvPr id="2970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11338" y="1338263"/>
            <a:ext cx="8229600" cy="4754562"/>
          </a:xfrm>
        </p:spPr>
      </p:pic>
    </p:spTree>
    <p:extLst>
      <p:ext uri="{BB962C8B-B14F-4D97-AF65-F5344CB8AC3E}">
        <p14:creationId xmlns:p14="http://schemas.microsoft.com/office/powerpoint/2010/main" val="404504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C3C86BB-12F1-49B9-A1AB-F49367B3640F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Two possible roots, which is better?</a:t>
            </a:r>
          </a:p>
        </p:txBody>
      </p:sp>
      <p:pic>
        <p:nvPicPr>
          <p:cNvPr id="3072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35163" y="1736725"/>
            <a:ext cx="8229600" cy="2916238"/>
          </a:xfrm>
        </p:spPr>
      </p:pic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2063751" y="4967289"/>
            <a:ext cx="83534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Fig. (B) seems to be better. </a:t>
            </a:r>
          </a:p>
        </p:txBody>
      </p:sp>
    </p:spTree>
    <p:extLst>
      <p:ext uri="{BB962C8B-B14F-4D97-AF65-F5344CB8AC3E}">
        <p14:creationId xmlns:p14="http://schemas.microsoft.com/office/powerpoint/2010/main" val="80297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A1296-C646-468C-B7F9-E89F16860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“refrigerator”</a:t>
            </a:r>
            <a:br>
              <a:rPr lang="en-US" dirty="0"/>
            </a:b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C97C5-E4B7-4A4F-88A4-8DE1A5ECD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refregarator</a:t>
            </a:r>
            <a:endParaRPr lang="en-US" dirty="0"/>
          </a:p>
          <a:p>
            <a:r>
              <a:rPr lang="en-US" dirty="0" err="1"/>
              <a:t>rofrigeretor</a:t>
            </a:r>
            <a:endParaRPr lang="en-US" dirty="0"/>
          </a:p>
          <a:p>
            <a:r>
              <a:rPr lang="en-US" dirty="0" err="1"/>
              <a:t>refrigerater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refregerator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refragerator</a:t>
            </a:r>
            <a:endParaRPr lang="en-US" dirty="0"/>
          </a:p>
          <a:p>
            <a:r>
              <a:rPr lang="en-US" dirty="0" err="1"/>
              <a:t>rafrigerator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93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A7D69-26AB-4AB2-A4F8-093EC3340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WEBLOGO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F6308D-3BD6-4F9F-B7FE-58A5FB395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20849" y="2285635"/>
            <a:ext cx="8271151" cy="228673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349F98E-FFA5-4945-A540-6375A72D17EA}"/>
              </a:ext>
            </a:extLst>
          </p:cNvPr>
          <p:cNvSpPr/>
          <p:nvPr/>
        </p:nvSpPr>
        <p:spPr>
          <a:xfrm>
            <a:off x="1960424" y="22748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refregarator</a:t>
            </a:r>
            <a:endParaRPr lang="en-US" dirty="0"/>
          </a:p>
          <a:p>
            <a:r>
              <a:rPr lang="en-US" dirty="0" err="1"/>
              <a:t>rofrigeretor</a:t>
            </a:r>
            <a:endParaRPr lang="en-US" dirty="0"/>
          </a:p>
          <a:p>
            <a:r>
              <a:rPr lang="en-US" dirty="0" err="1"/>
              <a:t>refrigerater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refregerator</a:t>
            </a:r>
            <a:endParaRPr lang="en-US" dirty="0"/>
          </a:p>
          <a:p>
            <a:r>
              <a:rPr lang="en-US" dirty="0"/>
              <a:t>refrigerator</a:t>
            </a:r>
          </a:p>
          <a:p>
            <a:r>
              <a:rPr lang="en-US" dirty="0" err="1"/>
              <a:t>refragerator</a:t>
            </a:r>
            <a:endParaRPr lang="en-US" dirty="0"/>
          </a:p>
          <a:p>
            <a:r>
              <a:rPr lang="en-US" dirty="0" err="1"/>
              <a:t>rafrigerator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49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D15735-2762-4A0D-ACFD-656CD0FC3470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 theory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9388"/>
            <a:ext cx="8147050" cy="47228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>
                <a:solidFill>
                  <a:srgbClr val="FF0000"/>
                </a:solidFill>
              </a:rPr>
              <a:t>Information theory</a:t>
            </a:r>
            <a:r>
              <a:rPr lang="en-US" altLang="en-US" sz="2800"/>
              <a:t> provides a mathematical basis for measuring the information content.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2800"/>
              <a:t>To understand the notion of information, think about it as providing the answer to a question, for example, whether a coin will come up heads.</a:t>
            </a:r>
            <a:r>
              <a:rPr lang="en-US" altLang="en-US" sz="260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If one already has a good guess about the answer, then the actual answer is less informative. </a:t>
            </a:r>
          </a:p>
          <a:p>
            <a:pPr lvl="1">
              <a:lnSpc>
                <a:spcPct val="80000"/>
              </a:lnSpc>
            </a:pPr>
            <a:r>
              <a:rPr lang="en-US" altLang="en-US" sz="2400"/>
              <a:t>If one already knows that the coin is rigged so that it will come with heads with probability 0.99, then a message (advanced information) about the actual outcome of a flip is worth less than it would be for a honest coin (50-50). </a:t>
            </a:r>
          </a:p>
        </p:txBody>
      </p:sp>
    </p:spTree>
    <p:extLst>
      <p:ext uri="{BB962C8B-B14F-4D97-AF65-F5344CB8AC3E}">
        <p14:creationId xmlns:p14="http://schemas.microsoft.com/office/powerpoint/2010/main" val="56813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4145E9-9A07-43CF-BD62-4577A815F2C9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 theory (cont …)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3376"/>
            <a:ext cx="7740650" cy="4645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For a fair (honest) coin, you have no information, and you are willing to pay more (say in terms of $) for advanced information - less you know, the more valuable the information.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>
                <a:solidFill>
                  <a:srgbClr val="FF0000"/>
                </a:solidFill>
              </a:rPr>
              <a:t>Information theory</a:t>
            </a:r>
            <a:r>
              <a:rPr lang="en-US" altLang="en-US" sz="2800" dirty="0"/>
              <a:t> uses this same intuition, but instead of measuring the value for information in dollars, it measures information contents in </a:t>
            </a:r>
            <a:r>
              <a:rPr lang="en-US" altLang="en-US" sz="2800" b="1" dirty="0"/>
              <a:t>bits</a:t>
            </a:r>
            <a:r>
              <a:rPr lang="en-US" altLang="en-US" sz="2800" dirty="0"/>
              <a:t>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One bit of information is enough to answer a yes/no question about which one has no idea, such as the flip of a fair coin</a:t>
            </a:r>
            <a:r>
              <a:rPr lang="en-US" altLang="en-US" sz="2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174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C58BC9A-2A80-45BB-B559-04EC901F6022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Information theory: Entropy measure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9" name="Rectangle 6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800" name="Rectangle 12"/>
          <p:cNvSpPr>
            <a:spLocks noChangeArrowheads="1"/>
          </p:cNvSpPr>
          <p:nvPr/>
        </p:nvSpPr>
        <p:spPr bwMode="auto">
          <a:xfrm>
            <a:off x="1524000" y="-276999"/>
            <a:ext cx="3706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3380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231736"/>
              </p:ext>
            </p:extLst>
          </p:nvPr>
        </p:nvGraphicFramePr>
        <p:xfrm>
          <a:off x="3737356" y="2279650"/>
          <a:ext cx="5148263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2044700" imgH="914400" progId="Equation.3">
                  <p:embed/>
                </p:oleObj>
              </mc:Choice>
              <mc:Fallback>
                <p:oleObj name="Equation" r:id="rId3" imgW="2044700" imgH="914400" progId="Equation.3">
                  <p:embed/>
                  <p:pic>
                    <p:nvPicPr>
                      <p:cNvPr id="3380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7356" y="2279650"/>
                        <a:ext cx="5148263" cy="229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3B611-A9C1-4AF1-83F9-C7F9380635F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1311579" y="2049461"/>
            <a:ext cx="10131188" cy="4530725"/>
          </a:xfrm>
        </p:spPr>
        <p:txBody>
          <a:bodyPr/>
          <a:lstStyle/>
          <a:p>
            <a:r>
              <a:rPr lang="en-US" altLang="en-US" dirty="0"/>
              <a:t>The entropy formula,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ja-JP" dirty="0" err="1">
                <a:ea typeface="ＭＳ Ｐゴシック" panose="020B0600070205080204" pitchFamily="34" charset="-128"/>
              </a:rPr>
              <a:t>Pr</a:t>
            </a:r>
            <a:r>
              <a:rPr lang="en-US" altLang="ja-JP" dirty="0">
                <a:ea typeface="ＭＳ Ｐゴシック" panose="020B0600070205080204" pitchFamily="34" charset="-128"/>
              </a:rPr>
              <a:t>(</a:t>
            </a:r>
            <a:r>
              <a:rPr lang="en-US" altLang="ja-JP" i="1" dirty="0" err="1">
                <a:ea typeface="ＭＳ Ｐゴシック" panose="020B0600070205080204" pitchFamily="34" charset="-128"/>
              </a:rPr>
              <a:t>c</a:t>
            </a:r>
            <a:r>
              <a:rPr lang="en-US" altLang="ja-JP" i="1" baseline="-25000" dirty="0" err="1">
                <a:ea typeface="ＭＳ Ｐゴシック" panose="020B0600070205080204" pitchFamily="34" charset="-128"/>
              </a:rPr>
              <a:t>j</a:t>
            </a:r>
            <a:r>
              <a:rPr lang="en-US" altLang="ja-JP" dirty="0">
                <a:ea typeface="ＭＳ Ｐゴシック" panose="020B0600070205080204" pitchFamily="34" charset="-128"/>
              </a:rPr>
              <a:t>) is the probability of class </a:t>
            </a:r>
            <a:r>
              <a:rPr lang="en-US" altLang="ja-JP" i="1" dirty="0" err="1">
                <a:ea typeface="ＭＳ Ｐゴシック" panose="020B0600070205080204" pitchFamily="34" charset="-128"/>
              </a:rPr>
              <a:t>c</a:t>
            </a:r>
            <a:r>
              <a:rPr lang="en-US" altLang="ja-JP" i="1" baseline="-25000" dirty="0" err="1">
                <a:ea typeface="ＭＳ Ｐゴシック" panose="020B0600070205080204" pitchFamily="34" charset="-128"/>
              </a:rPr>
              <a:t>j</a:t>
            </a:r>
            <a:r>
              <a:rPr lang="en-US" altLang="ja-JP" i="1" baseline="-25000" dirty="0">
                <a:ea typeface="ＭＳ Ｐゴシック" panose="020B0600070205080204" pitchFamily="34" charset="-128"/>
              </a:rPr>
              <a:t> </a:t>
            </a:r>
            <a:r>
              <a:rPr lang="en-US" altLang="ja-JP" dirty="0">
                <a:ea typeface="ＭＳ Ｐゴシック" panose="020B0600070205080204" pitchFamily="34" charset="-128"/>
              </a:rPr>
              <a:t>in data set </a:t>
            </a:r>
            <a:r>
              <a:rPr lang="en-US" altLang="ja-JP" i="1" dirty="0">
                <a:ea typeface="ＭＳ Ｐゴシック" panose="020B0600070205080204" pitchFamily="34" charset="-128"/>
              </a:rPr>
              <a:t>D</a:t>
            </a:r>
            <a:r>
              <a:rPr lang="en-US" altLang="ja-JP" dirty="0">
                <a:ea typeface="ＭＳ Ｐゴシック" panose="020B0600070205080204" pitchFamily="34" charset="-128"/>
              </a:rPr>
              <a:t> </a:t>
            </a:r>
            <a:endParaRPr lang="en-US" altLang="en-US" dirty="0"/>
          </a:p>
          <a:p>
            <a:r>
              <a:rPr lang="en-US" altLang="en-US" dirty="0"/>
              <a:t>We use entropy as a </a:t>
            </a:r>
            <a:r>
              <a:rPr lang="en-US" altLang="en-US" dirty="0">
                <a:solidFill>
                  <a:srgbClr val="3333CC"/>
                </a:solidFill>
              </a:rPr>
              <a:t>measure of impurity or disorder</a:t>
            </a:r>
            <a:r>
              <a:rPr lang="en-US" altLang="en-US" dirty="0"/>
              <a:t> of data set </a:t>
            </a:r>
            <a:r>
              <a:rPr lang="en-US" altLang="en-US" i="1" dirty="0"/>
              <a:t>D</a:t>
            </a:r>
            <a:r>
              <a:rPr lang="en-US" altLang="en-US" dirty="0"/>
              <a:t>. (Or, a measure of information in a tree)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10503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94BEBBA-D556-415E-857E-C0976D369AD3}" type="slidenum">
              <a:rPr lang="en-US" altLang="en-US" sz="120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200">
              <a:latin typeface="Garamond" panose="02020404030301010803" pitchFamily="18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/>
              <a:t>Entropy measure: let us get a feeling</a:t>
            </a:r>
          </a:p>
        </p:txBody>
      </p:sp>
      <p:pic>
        <p:nvPicPr>
          <p:cNvPr id="3482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9474" y="1598614"/>
            <a:ext cx="8399462" cy="4319587"/>
          </a:xfrm>
        </p:spPr>
      </p:pic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1788319" y="5918201"/>
            <a:ext cx="8642350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rgbClr val="FF0000"/>
                </a:solidFill>
              </a:rPr>
              <a:t>As the data become purer and purer, the entropy value becomes smaller and smaller. </a:t>
            </a:r>
            <a:r>
              <a:rPr lang="en-US" altLang="en-US" sz="2400" dirty="0">
                <a:solidFill>
                  <a:srgbClr val="3333CC"/>
                </a:solidFill>
              </a:rPr>
              <a:t>This is useful to us!</a:t>
            </a:r>
          </a:p>
        </p:txBody>
      </p:sp>
    </p:spTree>
    <p:extLst>
      <p:ext uri="{BB962C8B-B14F-4D97-AF65-F5344CB8AC3E}">
        <p14:creationId xmlns:p14="http://schemas.microsoft.com/office/powerpoint/2010/main" val="140170241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1807</TotalTime>
  <Words>795</Words>
  <Application>Microsoft Office PowerPoint</Application>
  <PresentationFormat>Widescreen</PresentationFormat>
  <Paragraphs>104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Century Gothic</vt:lpstr>
      <vt:lpstr>Garamond</vt:lpstr>
      <vt:lpstr>Wingdings</vt:lpstr>
      <vt:lpstr>Wingdings 3</vt:lpstr>
      <vt:lpstr>Wisp</vt:lpstr>
      <vt:lpstr>Equation</vt:lpstr>
      <vt:lpstr>Worksheet</vt:lpstr>
      <vt:lpstr>Choose an attribute to partition data </vt:lpstr>
      <vt:lpstr>The loan data (reproduced)</vt:lpstr>
      <vt:lpstr>Two possible roots, which is better?</vt:lpstr>
      <vt:lpstr>“refrigerator” Example</vt:lpstr>
      <vt:lpstr>WEBLOGO</vt:lpstr>
      <vt:lpstr>Information theory</vt:lpstr>
      <vt:lpstr>Information theory (cont …)</vt:lpstr>
      <vt:lpstr>Information theory: Entropy measure</vt:lpstr>
      <vt:lpstr>Entropy measure: let us get a feeling</vt:lpstr>
      <vt:lpstr>Information gain</vt:lpstr>
      <vt:lpstr>Information gain (cont …)</vt:lpstr>
      <vt:lpstr>An example</vt:lpstr>
      <vt:lpstr>We build the final tree</vt:lpstr>
      <vt:lpstr>PowerPoint Presentation</vt:lpstr>
      <vt:lpstr>Handling continuous attributes</vt:lpstr>
      <vt:lpstr>An example in a continuous space</vt:lpstr>
      <vt:lpstr>Avoid overfitting in classification</vt:lpstr>
      <vt:lpstr>An example</vt:lpstr>
      <vt:lpstr>Other issues in decision tree learning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63</cp:revision>
  <dcterms:created xsi:type="dcterms:W3CDTF">2016-08-31T19:16:09Z</dcterms:created>
  <dcterms:modified xsi:type="dcterms:W3CDTF">2020-03-03T21:00:19Z</dcterms:modified>
</cp:coreProperties>
</file>