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95" r:id="rId2"/>
    <p:sldId id="294" r:id="rId3"/>
    <p:sldId id="296" r:id="rId4"/>
    <p:sldId id="297" r:id="rId5"/>
    <p:sldId id="298" r:id="rId6"/>
    <p:sldId id="277" r:id="rId7"/>
    <p:sldId id="279" r:id="rId8"/>
    <p:sldId id="28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BF2E8EF-B1C5-412B-9E57-D391B23DC3D8}" type="slidenum">
              <a:rPr lang="zh-CN" altLang="en-US"/>
              <a:pPr eaLnBrk="1" hangingPunct="1"/>
              <a:t>1</a:t>
            </a:fld>
            <a:endParaRPr lang="en-US" altLang="zh-CN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Nearest Neighbor Classifiers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Basic idea:</a:t>
            </a:r>
          </a:p>
          <a:p>
            <a:pPr lvl="1" eaLnBrk="1" hangingPunct="1"/>
            <a:r>
              <a:rPr lang="en-US" altLang="zh-CN">
                <a:ea typeface="宋体" panose="02010600030101010101" pitchFamily="2" charset="-122"/>
              </a:rPr>
              <a:t>If it walks like a duck, quacks like a duck, then it</a:t>
            </a: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’</a:t>
            </a:r>
            <a:r>
              <a:rPr lang="en-US" altLang="zh-CN">
                <a:ea typeface="宋体" panose="02010600030101010101" pitchFamily="2" charset="-122"/>
              </a:rPr>
              <a:t>s probably a duck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28801" y="2819400"/>
            <a:ext cx="8259763" cy="3429000"/>
            <a:chOff x="192" y="1776"/>
            <a:chExt cx="5203" cy="2160"/>
          </a:xfrm>
        </p:grpSpPr>
        <p:pic>
          <p:nvPicPr>
            <p:cNvPr id="22549" name="Picture 5" descr="j03458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6" y="2283"/>
              <a:ext cx="537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50" name="Picture 6" descr="j023958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3" y="2756"/>
              <a:ext cx="732" cy="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51" name="Picture 7" descr="j035038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3" y="2094"/>
              <a:ext cx="451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52" name="Picture 8" descr="j033063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" y="3087"/>
              <a:ext cx="379" cy="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53" name="Picture 9" descr="j0350389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3168"/>
              <a:ext cx="624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54" name="Picture 10" descr="j035035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4" y="2567"/>
              <a:ext cx="733" cy="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55" name="Oval 11"/>
            <p:cNvSpPr>
              <a:spLocks noChangeArrowheads="1"/>
            </p:cNvSpPr>
            <p:nvPr/>
          </p:nvSpPr>
          <p:spPr bwMode="auto">
            <a:xfrm>
              <a:off x="816" y="1776"/>
              <a:ext cx="2544" cy="216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2556" name="Text Box 12"/>
            <p:cNvSpPr txBox="1">
              <a:spLocks noChangeArrowheads="1"/>
            </p:cNvSpPr>
            <p:nvPr/>
          </p:nvSpPr>
          <p:spPr bwMode="auto">
            <a:xfrm>
              <a:off x="192" y="3312"/>
              <a:ext cx="86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b="1">
                  <a:latin typeface="Arial" panose="020B0604020202020204" pitchFamily="34" charset="0"/>
                  <a:ea typeface="宋体" panose="02010600030101010101" pitchFamily="2" charset="-122"/>
                </a:rPr>
                <a:t>Training Records</a:t>
              </a:r>
            </a:p>
          </p:txBody>
        </p:sp>
        <p:sp>
          <p:nvSpPr>
            <p:cNvPr id="22557" name="Text Box 13"/>
            <p:cNvSpPr txBox="1">
              <a:spLocks noChangeArrowheads="1"/>
            </p:cNvSpPr>
            <p:nvPr/>
          </p:nvSpPr>
          <p:spPr bwMode="auto">
            <a:xfrm>
              <a:off x="4512" y="2064"/>
              <a:ext cx="86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b="1">
                  <a:latin typeface="Arial" panose="020B0604020202020204" pitchFamily="34" charset="0"/>
                  <a:ea typeface="宋体" panose="02010600030101010101" pitchFamily="2" charset="-122"/>
                </a:rPr>
                <a:t>Test Record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191000" y="3048000"/>
            <a:ext cx="4572000" cy="2286000"/>
            <a:chOff x="1680" y="1920"/>
            <a:chExt cx="2880" cy="1440"/>
          </a:xfrm>
        </p:grpSpPr>
        <p:sp>
          <p:nvSpPr>
            <p:cNvPr id="22542" name="Text Box 15"/>
            <p:cNvSpPr txBox="1">
              <a:spLocks noChangeArrowheads="1"/>
            </p:cNvSpPr>
            <p:nvPr/>
          </p:nvSpPr>
          <p:spPr bwMode="auto">
            <a:xfrm>
              <a:off x="3312" y="1920"/>
              <a:ext cx="86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b="1">
                  <a:latin typeface="Arial" panose="020B0604020202020204" pitchFamily="34" charset="0"/>
                  <a:ea typeface="宋体" panose="02010600030101010101" pitchFamily="2" charset="-122"/>
                </a:rPr>
                <a:t>Compute Distance</a:t>
              </a:r>
            </a:p>
          </p:txBody>
        </p:sp>
        <p:grpSp>
          <p:nvGrpSpPr>
            <p:cNvPr id="22543" name="Group 16"/>
            <p:cNvGrpSpPr>
              <a:grpSpLocks/>
            </p:cNvGrpSpPr>
            <p:nvPr/>
          </p:nvGrpSpPr>
          <p:grpSpPr bwMode="auto">
            <a:xfrm>
              <a:off x="1680" y="2256"/>
              <a:ext cx="2880" cy="1104"/>
              <a:chOff x="1680" y="2256"/>
              <a:chExt cx="2880" cy="1104"/>
            </a:xfrm>
          </p:grpSpPr>
          <p:sp>
            <p:nvSpPr>
              <p:cNvPr id="22544" name="Line 17"/>
              <p:cNvSpPr>
                <a:spLocks noChangeShapeType="1"/>
              </p:cNvSpPr>
              <p:nvPr/>
            </p:nvSpPr>
            <p:spPr bwMode="auto">
              <a:xfrm>
                <a:off x="2832" y="2256"/>
                <a:ext cx="1680" cy="57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5" name="Line 18"/>
              <p:cNvSpPr>
                <a:spLocks noChangeShapeType="1"/>
              </p:cNvSpPr>
              <p:nvPr/>
            </p:nvSpPr>
            <p:spPr bwMode="auto">
              <a:xfrm>
                <a:off x="2544" y="2880"/>
                <a:ext cx="2016" cy="4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6" name="Line 19"/>
              <p:cNvSpPr>
                <a:spLocks noChangeShapeType="1"/>
              </p:cNvSpPr>
              <p:nvPr/>
            </p:nvSpPr>
            <p:spPr bwMode="auto">
              <a:xfrm flipV="1">
                <a:off x="2928" y="3072"/>
                <a:ext cx="1584" cy="28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7" name="Line 20"/>
              <p:cNvSpPr>
                <a:spLocks noChangeShapeType="1"/>
              </p:cNvSpPr>
              <p:nvPr/>
            </p:nvSpPr>
            <p:spPr bwMode="auto">
              <a:xfrm flipV="1">
                <a:off x="1680" y="3024"/>
                <a:ext cx="2832" cy="19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8" name="Line 21"/>
              <p:cNvSpPr>
                <a:spLocks noChangeShapeType="1"/>
              </p:cNvSpPr>
              <p:nvPr/>
            </p:nvSpPr>
            <p:spPr bwMode="auto">
              <a:xfrm>
                <a:off x="1920" y="2352"/>
                <a:ext cx="2544" cy="52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5562600" y="4572000"/>
            <a:ext cx="3352800" cy="1327150"/>
            <a:chOff x="2544" y="2880"/>
            <a:chExt cx="2112" cy="836"/>
          </a:xfrm>
        </p:grpSpPr>
        <p:sp>
          <p:nvSpPr>
            <p:cNvPr id="22538" name="Text Box 23"/>
            <p:cNvSpPr txBox="1">
              <a:spLocks noChangeArrowheads="1"/>
            </p:cNvSpPr>
            <p:nvPr/>
          </p:nvSpPr>
          <p:spPr bwMode="auto">
            <a:xfrm>
              <a:off x="3264" y="3312"/>
              <a:ext cx="139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b="1">
                  <a:latin typeface="Arial" panose="020B0604020202020204" pitchFamily="34" charset="0"/>
                  <a:ea typeface="宋体" panose="02010600030101010101" pitchFamily="2" charset="-122"/>
                </a:rPr>
                <a:t>Choose k of the “nearest” records</a:t>
              </a:r>
            </a:p>
          </p:txBody>
        </p:sp>
        <p:grpSp>
          <p:nvGrpSpPr>
            <p:cNvPr id="22539" name="Group 24"/>
            <p:cNvGrpSpPr>
              <a:grpSpLocks/>
            </p:cNvGrpSpPr>
            <p:nvPr/>
          </p:nvGrpSpPr>
          <p:grpSpPr bwMode="auto">
            <a:xfrm>
              <a:off x="2544" y="2880"/>
              <a:ext cx="2016" cy="480"/>
              <a:chOff x="2544" y="2880"/>
              <a:chExt cx="2016" cy="480"/>
            </a:xfrm>
          </p:grpSpPr>
          <p:sp>
            <p:nvSpPr>
              <p:cNvPr id="22540" name="Line 25"/>
              <p:cNvSpPr>
                <a:spLocks noChangeShapeType="1"/>
              </p:cNvSpPr>
              <p:nvPr/>
            </p:nvSpPr>
            <p:spPr bwMode="auto">
              <a:xfrm>
                <a:off x="2544" y="2880"/>
                <a:ext cx="2016" cy="48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1" name="Line 26"/>
              <p:cNvSpPr>
                <a:spLocks noChangeShapeType="1"/>
              </p:cNvSpPr>
              <p:nvPr/>
            </p:nvSpPr>
            <p:spPr bwMode="auto">
              <a:xfrm flipV="1">
                <a:off x="2928" y="3072"/>
                <a:ext cx="1584" cy="288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4525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9D89B65-EE3E-4E2C-A114-D94EF558939A}" type="slidenum">
              <a:rPr lang="zh-CN" altLang="en-US"/>
              <a:pPr eaLnBrk="1" hangingPunct="1"/>
              <a:t>2</a:t>
            </a:fld>
            <a:endParaRPr lang="en-US" altLang="zh-CN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Lazy algorithm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k-NN classifiers are lazy learners </a:t>
            </a:r>
          </a:p>
          <a:p>
            <a:pPr lvl="1" eaLnBrk="1" hangingPunct="1"/>
            <a:r>
              <a:rPr lang="en-US" altLang="zh-CN" dirty="0">
                <a:ea typeface="宋体" panose="02010600030101010101" pitchFamily="2" charset="-122"/>
              </a:rPr>
              <a:t>It does not build models explicitly</a:t>
            </a:r>
          </a:p>
          <a:p>
            <a:pPr lvl="1" eaLnBrk="1" hangingPunct="1"/>
            <a:r>
              <a:rPr lang="en-US" altLang="zh-CN" dirty="0">
                <a:ea typeface="宋体" panose="02010600030101010101" pitchFamily="2" charset="-122"/>
              </a:rPr>
              <a:t>Unlike eager learners such as decision tree induction and rule-based systems</a:t>
            </a:r>
          </a:p>
          <a:p>
            <a:pPr lvl="1" eaLnBrk="1" hangingPunct="1"/>
            <a:r>
              <a:rPr lang="en-US" altLang="zh-CN" dirty="0">
                <a:ea typeface="宋体" panose="02010600030101010101" pitchFamily="2" charset="-122"/>
              </a:rPr>
              <a:t>Classifying unknown records are relatively expensive</a:t>
            </a:r>
          </a:p>
        </p:txBody>
      </p:sp>
    </p:spTree>
    <p:extLst>
      <p:ext uri="{BB962C8B-B14F-4D97-AF65-F5344CB8AC3E}">
        <p14:creationId xmlns:p14="http://schemas.microsoft.com/office/powerpoint/2010/main" val="3747047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/>
              <a:t>KNN - Applications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FEB0F5F-7294-4658-966D-700B7EE124E5}" type="slidenum">
              <a:rPr lang="en-US" altLang="en-US">
                <a:solidFill>
                  <a:srgbClr val="898989"/>
                </a:solidFill>
              </a:rPr>
              <a:pPr/>
              <a:t>3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9C7FF-59F5-4E3C-8C70-DD783948B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CA" dirty="0"/>
              <a:t>Classification and Interpretation</a:t>
            </a:r>
          </a:p>
          <a:p>
            <a:pPr lvl="1">
              <a:defRPr/>
            </a:pPr>
            <a:r>
              <a:rPr lang="en-CA" dirty="0"/>
              <a:t>legal, medical, news, banking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r>
              <a:rPr lang="en-CA" dirty="0"/>
              <a:t>Problem-solving</a:t>
            </a:r>
          </a:p>
          <a:p>
            <a:pPr lvl="1">
              <a:defRPr/>
            </a:pPr>
            <a:r>
              <a:rPr lang="en-CA" dirty="0"/>
              <a:t>planning, pronunciation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r>
              <a:rPr lang="en-CA" dirty="0"/>
              <a:t>Function learning</a:t>
            </a:r>
          </a:p>
          <a:p>
            <a:pPr lvl="1">
              <a:defRPr/>
            </a:pPr>
            <a:r>
              <a:rPr lang="en-CA" dirty="0"/>
              <a:t>dynamic control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r>
              <a:rPr lang="en-CA" dirty="0"/>
              <a:t>Teaching and aiding</a:t>
            </a:r>
          </a:p>
          <a:p>
            <a:pPr lvl="1">
              <a:defRPr/>
            </a:pPr>
            <a:r>
              <a:rPr lang="en-CA" dirty="0"/>
              <a:t>help desk, user training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559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KNN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E044E20-47A6-4199-8E0C-38BE434C8791}" type="slidenum">
              <a:rPr lang="en-US" altLang="en-US">
                <a:solidFill>
                  <a:srgbClr val="898989"/>
                </a:solidFill>
              </a:rPr>
              <a:pPr/>
              <a:t>4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5F05EB1-FBA8-4907-A26E-7FEBAE0EF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>
                <a:solidFill>
                  <a:srgbClr val="000000"/>
                </a:solidFill>
              </a:rPr>
              <a:t>KNN is conceptually simple, yet able to solve complex problems </a:t>
            </a:r>
          </a:p>
          <a:p>
            <a:r>
              <a:rPr lang="en-CA" altLang="en-US" dirty="0">
                <a:solidFill>
                  <a:srgbClr val="000000"/>
                </a:solidFill>
              </a:rPr>
              <a:t>Can work with relatively little information</a:t>
            </a:r>
          </a:p>
          <a:p>
            <a:r>
              <a:rPr lang="en-CA" altLang="en-US" dirty="0">
                <a:solidFill>
                  <a:srgbClr val="000000"/>
                </a:solidFill>
              </a:rPr>
              <a:t>Learning is simple (no learning at all!)</a:t>
            </a:r>
          </a:p>
          <a:p>
            <a:r>
              <a:rPr lang="en-CA" altLang="en-US" dirty="0">
                <a:solidFill>
                  <a:srgbClr val="000000"/>
                </a:solidFill>
              </a:rPr>
              <a:t>Memory and CPU cost</a:t>
            </a:r>
          </a:p>
          <a:p>
            <a:r>
              <a:rPr lang="en-CA" altLang="en-US" dirty="0">
                <a:solidFill>
                  <a:srgbClr val="000000"/>
                </a:solidFill>
              </a:rPr>
              <a:t>Feature selection problem</a:t>
            </a:r>
          </a:p>
          <a:p>
            <a:r>
              <a:rPr lang="en-CA" altLang="en-US" dirty="0">
                <a:solidFill>
                  <a:srgbClr val="000000"/>
                </a:solidFill>
              </a:rPr>
              <a:t>Sensitive to representation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011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KNN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C690151-FD05-4E29-91E0-F9BC211B2E5F}" type="slidenum">
              <a:rPr lang="en-US" altLang="en-US">
                <a:solidFill>
                  <a:srgbClr val="898989"/>
                </a:solidFill>
              </a:rPr>
              <a:pPr/>
              <a:t>5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89212" y="2302933"/>
            <a:ext cx="7412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en-CA" altLang="en-US">
                <a:solidFill>
                  <a:srgbClr val="000000"/>
                </a:solidFill>
              </a:rPr>
              <a:t>KNN is a simple algorithm that stores all available cases and classifies new cases based on a similarity measure</a:t>
            </a:r>
            <a:endParaRPr lang="en-CA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84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idea behind the k-Nearest Neighbor algorithm is to build a classification method using no assumptions about the form of the function, y = f(x</a:t>
            </a:r>
            <a:r>
              <a:rPr lang="en-US" baseline="30000" dirty="0"/>
              <a:t>1</a:t>
            </a:r>
            <a:r>
              <a:rPr lang="en-US" dirty="0"/>
              <a:t>, x</a:t>
            </a:r>
            <a:r>
              <a:rPr lang="en-US" baseline="30000" dirty="0"/>
              <a:t>2</a:t>
            </a:r>
            <a:r>
              <a:rPr lang="en-US" dirty="0"/>
              <a:t>, ...</a:t>
            </a:r>
            <a:r>
              <a:rPr lang="en-US" dirty="0" err="1"/>
              <a:t>x</a:t>
            </a:r>
            <a:r>
              <a:rPr lang="en-US" baseline="30000" dirty="0" err="1"/>
              <a:t>p</a:t>
            </a:r>
            <a:r>
              <a:rPr lang="en-US" dirty="0"/>
              <a:t>) that relates the dependent (or response) variable, y, to the independent (or predictor) variables x</a:t>
            </a:r>
            <a:r>
              <a:rPr lang="en-US" baseline="30000" dirty="0"/>
              <a:t>1</a:t>
            </a:r>
            <a:r>
              <a:rPr lang="en-US" dirty="0"/>
              <a:t>, x</a:t>
            </a:r>
            <a:r>
              <a:rPr lang="en-US" baseline="30000" dirty="0"/>
              <a:t>2</a:t>
            </a:r>
            <a:r>
              <a:rPr lang="en-US" dirty="0"/>
              <a:t>, ...</a:t>
            </a:r>
            <a:r>
              <a:rPr lang="en-US" dirty="0" err="1"/>
              <a:t>x</a:t>
            </a:r>
            <a:r>
              <a:rPr lang="en-US" baseline="30000" dirty="0" err="1"/>
              <a:t>p</a:t>
            </a:r>
            <a:r>
              <a:rPr lang="en-US" dirty="0"/>
              <a:t>. </a:t>
            </a:r>
          </a:p>
          <a:p>
            <a:r>
              <a:rPr lang="en-US" dirty="0"/>
              <a:t>The only assumption we make is that it is a ”smooth” function. This is a non-parametric method because it does not involve estimation of parameters in an assumed function form such as the linear form that we encountered in linear regression. </a:t>
            </a:r>
          </a:p>
        </p:txBody>
      </p:sp>
    </p:spTree>
    <p:extLst>
      <p:ext uri="{BB962C8B-B14F-4D97-AF65-F5344CB8AC3E}">
        <p14:creationId xmlns:p14="http://schemas.microsoft.com/office/powerpoint/2010/main" val="1585423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395539" y="862013"/>
            <a:ext cx="8162925" cy="762000"/>
          </a:xfrm>
        </p:spPr>
        <p:txBody>
          <a:bodyPr/>
          <a:lstStyle/>
          <a:p>
            <a:r>
              <a:rPr lang="en-US" altLang="en-US"/>
              <a:t>1-Nearest Neighbor</a:t>
            </a:r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5181600" y="4953000"/>
            <a:ext cx="304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Oval 15"/>
          <p:cNvSpPr>
            <a:spLocks noChangeArrowheads="1"/>
          </p:cNvSpPr>
          <p:nvPr/>
        </p:nvSpPr>
        <p:spPr bwMode="auto">
          <a:xfrm>
            <a:off x="5867400" y="2819400"/>
            <a:ext cx="12954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4648200" y="3581400"/>
            <a:ext cx="2286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6248400" y="3581400"/>
            <a:ext cx="304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7467600" y="3962400"/>
            <a:ext cx="2286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5029200" y="2743200"/>
            <a:ext cx="2286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6400800" y="2971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3657600" y="4495800"/>
            <a:ext cx="2286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Oval 14"/>
          <p:cNvSpPr>
            <a:spLocks noChangeArrowheads="1"/>
          </p:cNvSpPr>
          <p:nvPr/>
        </p:nvSpPr>
        <p:spPr bwMode="auto">
          <a:xfrm>
            <a:off x="6477000" y="5029200"/>
            <a:ext cx="2286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Oval 18"/>
          <p:cNvSpPr>
            <a:spLocks noChangeArrowheads="1"/>
          </p:cNvSpPr>
          <p:nvPr/>
        </p:nvSpPr>
        <p:spPr bwMode="auto">
          <a:xfrm flipV="1">
            <a:off x="6248400" y="3581400"/>
            <a:ext cx="3048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90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6" grpId="0" animBg="1"/>
      <p:bldP spid="11279" grpId="0" animBg="1"/>
      <p:bldP spid="11271" grpId="0" animBg="1"/>
      <p:bldP spid="11272" grpId="0" animBg="1"/>
      <p:bldP spid="11273" grpId="0" animBg="1"/>
      <p:bldP spid="11274" grpId="0" animBg="1"/>
      <p:bldP spid="11275" grpId="0" animBg="1"/>
      <p:bldP spid="11277" grpId="0" animBg="1"/>
      <p:bldP spid="11278" grpId="0" animBg="1"/>
      <p:bldP spid="1128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3" name="Oval 15"/>
          <p:cNvSpPr>
            <a:spLocks noChangeArrowheads="1"/>
          </p:cNvSpPr>
          <p:nvPr/>
        </p:nvSpPr>
        <p:spPr bwMode="auto">
          <a:xfrm>
            <a:off x="5486400" y="2743200"/>
            <a:ext cx="2209800" cy="213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395539" y="862013"/>
            <a:ext cx="8162925" cy="762000"/>
          </a:xfrm>
        </p:spPr>
        <p:txBody>
          <a:bodyPr/>
          <a:lstStyle/>
          <a:p>
            <a:r>
              <a:rPr lang="en-US" altLang="en-US"/>
              <a:t>3-Nearest Neighbor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4648200" y="3581400"/>
            <a:ext cx="2286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6248400" y="3581400"/>
            <a:ext cx="304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7467600" y="3962400"/>
            <a:ext cx="2286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5029200" y="2743200"/>
            <a:ext cx="2286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Oval 10"/>
          <p:cNvSpPr>
            <a:spLocks noChangeArrowheads="1"/>
          </p:cNvSpPr>
          <p:nvPr/>
        </p:nvSpPr>
        <p:spPr bwMode="auto">
          <a:xfrm>
            <a:off x="6400800" y="2971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3657600" y="4495800"/>
            <a:ext cx="2286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Oval 12"/>
          <p:cNvSpPr>
            <a:spLocks noChangeArrowheads="1"/>
          </p:cNvSpPr>
          <p:nvPr/>
        </p:nvSpPr>
        <p:spPr bwMode="auto">
          <a:xfrm>
            <a:off x="6477000" y="5029200"/>
            <a:ext cx="2286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Oval 13"/>
          <p:cNvSpPr>
            <a:spLocks noChangeArrowheads="1"/>
          </p:cNvSpPr>
          <p:nvPr/>
        </p:nvSpPr>
        <p:spPr bwMode="auto">
          <a:xfrm>
            <a:off x="5181600" y="4648200"/>
            <a:ext cx="304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Oval 14"/>
          <p:cNvSpPr>
            <a:spLocks noChangeArrowheads="1"/>
          </p:cNvSpPr>
          <p:nvPr/>
        </p:nvSpPr>
        <p:spPr bwMode="auto">
          <a:xfrm>
            <a:off x="5562600" y="3886200"/>
            <a:ext cx="304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1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3" grpId="0" animBg="1"/>
      <p:bldP spid="12294" grpId="0" animBg="1"/>
      <p:bldP spid="12295" grpId="0" animBg="1"/>
      <p:bldP spid="12296" grpId="0" animBg="1"/>
      <p:bldP spid="12297" grpId="0" animBg="1"/>
      <p:bldP spid="12298" grpId="0" animBg="1"/>
      <p:bldP spid="12299" grpId="0" animBg="1"/>
      <p:bldP spid="12300" grpId="0" animBg="1"/>
      <p:bldP spid="12301" grpId="0" animBg="1"/>
      <p:bldP spid="12302" grpId="0" animBg="1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344</TotalTime>
  <Words>268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Tahoma</vt:lpstr>
      <vt:lpstr>Wingdings 3</vt:lpstr>
      <vt:lpstr>Wisp</vt:lpstr>
      <vt:lpstr>Nearest Neighbor Classifiers</vt:lpstr>
      <vt:lpstr>Lazy algorithm</vt:lpstr>
      <vt:lpstr>KNN - Applications</vt:lpstr>
      <vt:lpstr>KNN</vt:lpstr>
      <vt:lpstr>KNN</vt:lpstr>
      <vt:lpstr>PowerPoint Presentation</vt:lpstr>
      <vt:lpstr>1-Nearest Neighbor</vt:lpstr>
      <vt:lpstr>3-Nearest Neighbor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75</cp:revision>
  <dcterms:created xsi:type="dcterms:W3CDTF">2016-08-31T19:16:09Z</dcterms:created>
  <dcterms:modified xsi:type="dcterms:W3CDTF">2020-02-19T03:36:06Z</dcterms:modified>
</cp:coreProperties>
</file>