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9" r:id="rId2"/>
    <p:sldId id="300" r:id="rId3"/>
    <p:sldId id="302" r:id="rId4"/>
    <p:sldId id="260" r:id="rId5"/>
    <p:sldId id="30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7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3/2/2025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B7A7CDC-8662-43B4-A820-CAE9916877AC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NA</a:t>
            </a:r>
            <a:r>
              <a:rPr lang="en-US" altLang="en-US" dirty="0">
                <a:latin typeface="Arial" panose="020B0604020202020204" pitchFamily="34" charset="0"/>
              </a:rPr>
              <a:t>Ï</a:t>
            </a:r>
            <a:r>
              <a:rPr lang="en-US" altLang="en-US" dirty="0"/>
              <a:t>VE BAYES CLASSIFIER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7575" y="1707502"/>
            <a:ext cx="9755661" cy="4114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sz="2400" dirty="0"/>
              <a:t>Abstractly, probability model for a classifier is a conditional model</a:t>
            </a:r>
          </a:p>
          <a:p>
            <a:pPr>
              <a:lnSpc>
                <a:spcPct val="80000"/>
              </a:lnSpc>
            </a:pPr>
            <a:endParaRPr lang="en-US" altLang="en-US" sz="2400" dirty="0"/>
          </a:p>
          <a:p>
            <a:pPr>
              <a:lnSpc>
                <a:spcPct val="80000"/>
              </a:lnSpc>
            </a:pPr>
            <a:r>
              <a:rPr lang="en-US" altLang="en-US" sz="2400" dirty="0"/>
              <a:t>P(C|F1,F2,</a:t>
            </a:r>
            <a:r>
              <a:rPr lang="en-US" altLang="en-US" sz="2400" dirty="0">
                <a:latin typeface="Arial" panose="020B0604020202020204" pitchFamily="34" charset="0"/>
              </a:rPr>
              <a:t>…</a:t>
            </a:r>
            <a:r>
              <a:rPr lang="en-US" altLang="en-US" sz="2400" dirty="0"/>
              <a:t>,</a:t>
            </a:r>
            <a:r>
              <a:rPr lang="en-US" altLang="en-US" sz="2400" dirty="0" err="1"/>
              <a:t>Fn</a:t>
            </a:r>
            <a:r>
              <a:rPr lang="en-US" altLang="en-US" sz="2400" dirty="0"/>
              <a:t>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Over a dependent class variable C with a small number of outcome or classes conditional over several feature variables F1,</a:t>
            </a:r>
            <a:r>
              <a:rPr lang="en-US" altLang="en-US" sz="2400" dirty="0">
                <a:latin typeface="Arial" panose="020B0604020202020204" pitchFamily="34" charset="0"/>
              </a:rPr>
              <a:t>…</a:t>
            </a:r>
            <a:r>
              <a:rPr lang="en-US" altLang="en-US" sz="2400" dirty="0"/>
              <a:t>,Fn.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lnSpc>
                <a:spcPct val="80000"/>
              </a:lnSpc>
            </a:pPr>
            <a:r>
              <a:rPr lang="en-US" altLang="en-US" sz="2400" dirty="0"/>
              <a:t>Na</a:t>
            </a:r>
            <a:r>
              <a:rPr lang="en-US" altLang="en-US" sz="2400" dirty="0">
                <a:latin typeface="Arial" panose="020B0604020202020204" pitchFamily="34" charset="0"/>
              </a:rPr>
              <a:t>ï</a:t>
            </a:r>
            <a:r>
              <a:rPr lang="en-US" altLang="en-US" sz="2400" dirty="0"/>
              <a:t>ve Bayes Formula: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P(C|F1,F2,</a:t>
            </a:r>
            <a:r>
              <a:rPr lang="en-US" altLang="en-US" sz="2400" dirty="0">
                <a:latin typeface="Arial" panose="020B0604020202020204" pitchFamily="34" charset="0"/>
              </a:rPr>
              <a:t>…</a:t>
            </a:r>
            <a:r>
              <a:rPr lang="en-US" altLang="en-US" sz="2400" dirty="0"/>
              <a:t>,</a:t>
            </a:r>
            <a:r>
              <a:rPr lang="en-US" altLang="en-US" sz="2400" dirty="0" err="1"/>
              <a:t>Fn</a:t>
            </a:r>
            <a:r>
              <a:rPr lang="en-US" altLang="en-US" sz="2400" dirty="0"/>
              <a:t>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= </a:t>
            </a:r>
            <a:r>
              <a:rPr lang="en-US" altLang="en-US" sz="2400" dirty="0" err="1"/>
              <a:t>argmax</a:t>
            </a:r>
            <a:r>
              <a:rPr lang="en-US" altLang="en-US" sz="2400" baseline="-25000" dirty="0" err="1"/>
              <a:t>c</a:t>
            </a:r>
            <a:r>
              <a:rPr lang="en-US" altLang="en-US" sz="2400" dirty="0"/>
              <a:t> [P(C) x P(F1|C) x P(F2|C) x</a:t>
            </a:r>
            <a:r>
              <a:rPr lang="en-US" altLang="en-US" sz="2400" dirty="0">
                <a:latin typeface="Arial" panose="020B0604020202020204" pitchFamily="34" charset="0"/>
              </a:rPr>
              <a:t>…</a:t>
            </a:r>
            <a:r>
              <a:rPr lang="en-US" altLang="en-US" sz="2400" dirty="0"/>
              <a:t>x P(</a:t>
            </a:r>
            <a:r>
              <a:rPr lang="en-US" altLang="en-US" sz="2400" dirty="0" err="1"/>
              <a:t>Fn|C</a:t>
            </a:r>
            <a:r>
              <a:rPr lang="en-US" altLang="en-US" sz="2400" dirty="0"/>
              <a:t>)] / P(F1,F2,</a:t>
            </a:r>
            <a:r>
              <a:rPr lang="en-US" altLang="en-US" sz="2400" dirty="0">
                <a:latin typeface="Arial" panose="020B0604020202020204" pitchFamily="34" charset="0"/>
              </a:rPr>
              <a:t>…</a:t>
            </a:r>
            <a:r>
              <a:rPr lang="en-US" altLang="en-US" sz="2400" dirty="0"/>
              <a:t>,</a:t>
            </a:r>
            <a:r>
              <a:rPr lang="en-US" altLang="en-US" sz="2400" dirty="0" err="1"/>
              <a:t>Fn</a:t>
            </a:r>
            <a:r>
              <a:rPr lang="en-US" altLang="en-US" sz="2400" dirty="0"/>
              <a:t>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Since P(F1,F2,</a:t>
            </a:r>
            <a:r>
              <a:rPr lang="en-US" altLang="en-US" sz="2400" dirty="0">
                <a:latin typeface="Arial" panose="020B0604020202020204" pitchFamily="34" charset="0"/>
              </a:rPr>
              <a:t>…</a:t>
            </a:r>
            <a:r>
              <a:rPr lang="en-US" altLang="en-US" sz="2400" dirty="0"/>
              <a:t>,</a:t>
            </a:r>
            <a:r>
              <a:rPr lang="en-US" altLang="en-US" sz="2400" dirty="0" err="1"/>
              <a:t>Fn</a:t>
            </a:r>
            <a:r>
              <a:rPr lang="en-US" altLang="en-US" sz="2400" dirty="0"/>
              <a:t>) is common to all probabilities, we do not need to evaluate the denominator for comparisons.</a:t>
            </a:r>
          </a:p>
        </p:txBody>
      </p:sp>
    </p:spTree>
    <p:extLst>
      <p:ext uri="{BB962C8B-B14F-4D97-AF65-F5344CB8AC3E}">
        <p14:creationId xmlns:p14="http://schemas.microsoft.com/office/powerpoint/2010/main" val="1501550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E02B4-FD4F-4B5C-836C-8632D0C52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33014-DF5F-4DFC-A7DD-43245B5DC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788F54-CFD7-410E-A355-8CAB3101C5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9555" y="0"/>
            <a:ext cx="58128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091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5671C-A855-CEF7-415E-A663499CA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33B89-E7C0-D2C4-5DFF-563EDA450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If today we have "sunny, cool, high, true", do you think it is a play or not?</a:t>
            </a:r>
          </a:p>
          <a:p>
            <a:endParaRPr lang="en-US" dirty="0"/>
          </a:p>
          <a:p>
            <a:r>
              <a:rPr lang="en-US" dirty="0"/>
              <a:t>P(</a:t>
            </a:r>
            <a:r>
              <a:rPr lang="en-US" dirty="0" err="1"/>
              <a:t>yes|sunny</a:t>
            </a:r>
            <a:r>
              <a:rPr lang="en-US" dirty="0"/>
              <a:t>, cool, high, true)</a:t>
            </a:r>
          </a:p>
          <a:p>
            <a:pPr marL="0" indent="0">
              <a:buNone/>
            </a:pPr>
            <a:r>
              <a:rPr lang="en-US" dirty="0"/>
              <a:t>	= P(yes) x P(</a:t>
            </a:r>
            <a:r>
              <a:rPr lang="en-US" dirty="0" err="1"/>
              <a:t>sunny|yes</a:t>
            </a:r>
            <a:r>
              <a:rPr lang="en-US" dirty="0"/>
              <a:t>) x P(</a:t>
            </a:r>
            <a:r>
              <a:rPr lang="en-US" dirty="0" err="1"/>
              <a:t>cool|yes</a:t>
            </a:r>
            <a:r>
              <a:rPr lang="en-US" dirty="0"/>
              <a:t>) x P(</a:t>
            </a:r>
            <a:r>
              <a:rPr lang="en-US" dirty="0" err="1"/>
              <a:t>high|yes</a:t>
            </a:r>
            <a:r>
              <a:rPr lang="en-US" dirty="0"/>
              <a:t>) x P(</a:t>
            </a:r>
            <a:r>
              <a:rPr lang="en-US" dirty="0" err="1"/>
              <a:t>true|yes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	   /  P (sunny, cool, high, true)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P(</a:t>
            </a:r>
            <a:r>
              <a:rPr lang="en-US" dirty="0" err="1"/>
              <a:t>no|sunny</a:t>
            </a:r>
            <a:r>
              <a:rPr lang="en-US" dirty="0"/>
              <a:t>, cool, high, true)</a:t>
            </a:r>
          </a:p>
          <a:p>
            <a:pPr marL="0" indent="0">
              <a:buNone/>
            </a:pPr>
            <a:r>
              <a:rPr lang="en-US" dirty="0"/>
              <a:t>	= P(no) x P(</a:t>
            </a:r>
            <a:r>
              <a:rPr lang="en-US" dirty="0" err="1"/>
              <a:t>sunny|no</a:t>
            </a:r>
            <a:r>
              <a:rPr lang="en-US" dirty="0"/>
              <a:t>) x P(</a:t>
            </a:r>
            <a:r>
              <a:rPr lang="en-US" dirty="0" err="1"/>
              <a:t>cool|no</a:t>
            </a:r>
            <a:r>
              <a:rPr lang="en-US" dirty="0"/>
              <a:t>) x P(</a:t>
            </a:r>
            <a:r>
              <a:rPr lang="en-US" dirty="0" err="1"/>
              <a:t>high|no</a:t>
            </a:r>
            <a:r>
              <a:rPr lang="en-US" dirty="0"/>
              <a:t>) x P(</a:t>
            </a:r>
            <a:r>
              <a:rPr lang="en-US" dirty="0" err="1"/>
              <a:t>true|no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	   /  P (sunny, cool, high, true)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300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BC74D-37D9-7388-A469-BBD37A000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FB482-4240-8715-50A5-2704C1674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P(Play=yes) = 9/14 = 0.64</a:t>
            </a:r>
          </a:p>
          <a:p>
            <a:r>
              <a:rPr lang="en-US" dirty="0"/>
              <a:t>P(Play=no) = 5/14 = 0.36</a:t>
            </a:r>
          </a:p>
          <a:p>
            <a:r>
              <a:rPr lang="en-US" dirty="0"/>
              <a:t>P(Outlook=</a:t>
            </a:r>
            <a:r>
              <a:rPr lang="en-US" dirty="0" err="1"/>
              <a:t>sunny|Play</a:t>
            </a:r>
            <a:r>
              <a:rPr lang="en-US" dirty="0"/>
              <a:t>=yes) = 2/9 = 0.22</a:t>
            </a:r>
          </a:p>
          <a:p>
            <a:r>
              <a:rPr lang="en-US" dirty="0"/>
              <a:t>P(Outlook=</a:t>
            </a:r>
            <a:r>
              <a:rPr lang="en-US" dirty="0" err="1"/>
              <a:t>sunny|Play</a:t>
            </a:r>
            <a:r>
              <a:rPr lang="en-US" dirty="0"/>
              <a:t>=no) = 3/5 = 0.60</a:t>
            </a:r>
          </a:p>
          <a:p>
            <a:r>
              <a:rPr lang="en-US" dirty="0"/>
              <a:t>P(Temperature=</a:t>
            </a:r>
            <a:r>
              <a:rPr lang="en-US" dirty="0" err="1"/>
              <a:t>cool|Play</a:t>
            </a:r>
            <a:r>
              <a:rPr lang="en-US" dirty="0"/>
              <a:t>=yes) = 3/9 = 0.33</a:t>
            </a:r>
          </a:p>
          <a:p>
            <a:r>
              <a:rPr lang="en-US" dirty="0"/>
              <a:t>P(Temperature=</a:t>
            </a:r>
            <a:r>
              <a:rPr lang="en-US" dirty="0" err="1"/>
              <a:t>cool|Play</a:t>
            </a:r>
            <a:r>
              <a:rPr lang="en-US" dirty="0"/>
              <a:t>=no) = 1/5 = .20</a:t>
            </a:r>
          </a:p>
          <a:p>
            <a:r>
              <a:rPr lang="en-US" dirty="0"/>
              <a:t>P(Humidity=</a:t>
            </a:r>
            <a:r>
              <a:rPr lang="en-US" dirty="0" err="1"/>
              <a:t>high|Play</a:t>
            </a:r>
            <a:r>
              <a:rPr lang="en-US" dirty="0"/>
              <a:t>=yes) = 3/9 = 0.33</a:t>
            </a:r>
          </a:p>
          <a:p>
            <a:r>
              <a:rPr lang="en-US" dirty="0"/>
              <a:t>P(Humidity=</a:t>
            </a:r>
            <a:r>
              <a:rPr lang="en-US" dirty="0" err="1"/>
              <a:t>high|Play</a:t>
            </a:r>
            <a:r>
              <a:rPr lang="en-US" dirty="0"/>
              <a:t>=no) = 4/5 = 0.80</a:t>
            </a:r>
          </a:p>
          <a:p>
            <a:r>
              <a:rPr lang="en-US" dirty="0"/>
              <a:t>P(Wind=</a:t>
            </a:r>
            <a:r>
              <a:rPr lang="en-US" dirty="0" err="1"/>
              <a:t>true|Play</a:t>
            </a:r>
            <a:r>
              <a:rPr lang="en-US" dirty="0"/>
              <a:t>=yes) = 3/9 = 0.33</a:t>
            </a:r>
          </a:p>
          <a:p>
            <a:r>
              <a:rPr lang="en-US" dirty="0"/>
              <a:t>P(Wind=</a:t>
            </a:r>
            <a:r>
              <a:rPr lang="en-US" dirty="0" err="1"/>
              <a:t>true|Play</a:t>
            </a:r>
            <a:r>
              <a:rPr lang="en-US" dirty="0"/>
              <a:t>=no) = 3/5 = 0.60</a:t>
            </a:r>
          </a:p>
        </p:txBody>
      </p:sp>
    </p:spTree>
    <p:extLst>
      <p:ext uri="{BB962C8B-B14F-4D97-AF65-F5344CB8AC3E}">
        <p14:creationId xmlns:p14="http://schemas.microsoft.com/office/powerpoint/2010/main" val="1762918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BF1F1-37E0-6B9E-62F6-D81B0F76C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A8E93-257A-1A17-2F78-A9E877648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P(</a:t>
            </a:r>
            <a:r>
              <a:rPr lang="en-US" dirty="0" err="1"/>
              <a:t>yes|sunny</a:t>
            </a:r>
            <a:r>
              <a:rPr lang="en-US" dirty="0"/>
              <a:t>, cool, high, true)</a:t>
            </a:r>
          </a:p>
          <a:p>
            <a:pPr marL="0" indent="0">
              <a:buNone/>
            </a:pPr>
            <a:r>
              <a:rPr lang="en-US" dirty="0"/>
              <a:t>	= P(yes) x P(</a:t>
            </a:r>
            <a:r>
              <a:rPr lang="en-US" dirty="0" err="1"/>
              <a:t>sunny|yes</a:t>
            </a:r>
            <a:r>
              <a:rPr lang="en-US" dirty="0"/>
              <a:t>) x P(</a:t>
            </a:r>
            <a:r>
              <a:rPr lang="en-US" dirty="0" err="1"/>
              <a:t>cool|yes</a:t>
            </a:r>
            <a:r>
              <a:rPr lang="en-US" dirty="0"/>
              <a:t>) x P(</a:t>
            </a:r>
            <a:r>
              <a:rPr lang="en-US" dirty="0" err="1"/>
              <a:t>high|yes</a:t>
            </a:r>
            <a:r>
              <a:rPr lang="en-US" dirty="0"/>
              <a:t>) x P(</a:t>
            </a:r>
            <a:r>
              <a:rPr lang="en-US" dirty="0" err="1"/>
              <a:t>true|yes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	   /  P (sunny, cool, high, true)</a:t>
            </a:r>
          </a:p>
          <a:p>
            <a:pPr marL="0" indent="0">
              <a:buNone/>
            </a:pPr>
            <a:r>
              <a:rPr lang="en-US" dirty="0"/>
              <a:t>	= 0.0053  /  P (sunny, cool, high, true)</a:t>
            </a:r>
          </a:p>
          <a:p>
            <a:r>
              <a:rPr lang="en-US" dirty="0"/>
              <a:t>P(</a:t>
            </a:r>
            <a:r>
              <a:rPr lang="en-US" dirty="0" err="1"/>
              <a:t>no|sunny</a:t>
            </a:r>
            <a:r>
              <a:rPr lang="en-US" dirty="0"/>
              <a:t>, cool, high, true)</a:t>
            </a:r>
          </a:p>
          <a:p>
            <a:pPr marL="0" indent="0">
              <a:buNone/>
            </a:pPr>
            <a:r>
              <a:rPr lang="en-US" dirty="0"/>
              <a:t>	= P(no) x P(</a:t>
            </a:r>
            <a:r>
              <a:rPr lang="en-US" dirty="0" err="1"/>
              <a:t>sunny|no</a:t>
            </a:r>
            <a:r>
              <a:rPr lang="en-US" dirty="0"/>
              <a:t>) x P(</a:t>
            </a:r>
            <a:r>
              <a:rPr lang="en-US" dirty="0" err="1"/>
              <a:t>cool|no</a:t>
            </a:r>
            <a:r>
              <a:rPr lang="en-US" dirty="0"/>
              <a:t>) x P(</a:t>
            </a:r>
            <a:r>
              <a:rPr lang="en-US" dirty="0" err="1"/>
              <a:t>high|no</a:t>
            </a:r>
            <a:r>
              <a:rPr lang="en-US" dirty="0"/>
              <a:t>) x P(</a:t>
            </a:r>
            <a:r>
              <a:rPr lang="en-US" dirty="0" err="1"/>
              <a:t>true|no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	   /  P (sunny, cool, high, true)</a:t>
            </a:r>
          </a:p>
          <a:p>
            <a:pPr marL="0" indent="0">
              <a:buNone/>
            </a:pPr>
            <a:r>
              <a:rPr lang="en-US" dirty="0"/>
              <a:t>	=0.0206   /  P (sunny, cool, high, true)</a:t>
            </a:r>
          </a:p>
          <a:p>
            <a:endParaRPr lang="en-US" dirty="0"/>
          </a:p>
          <a:p>
            <a:r>
              <a:rPr lang="en-US" dirty="0"/>
              <a:t>The class for this instance will be ‘no’. </a:t>
            </a:r>
          </a:p>
          <a:p>
            <a:pPr marL="0" indent="0">
              <a:buNone/>
            </a:pPr>
            <a:r>
              <a:rPr lang="en-US"/>
              <a:t>	We </a:t>
            </a:r>
            <a:r>
              <a:rPr lang="en-US" dirty="0"/>
              <a:t>can normalize the probability by:  [0.0206]/[0.0206+0.0053] = 0.795</a:t>
            </a:r>
          </a:p>
        </p:txBody>
      </p:sp>
    </p:spTree>
    <p:extLst>
      <p:ext uri="{BB962C8B-B14F-4D97-AF65-F5344CB8AC3E}">
        <p14:creationId xmlns:p14="http://schemas.microsoft.com/office/powerpoint/2010/main" val="54359285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1956</TotalTime>
  <Words>572</Words>
  <Application>Microsoft Office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Garamond</vt:lpstr>
      <vt:lpstr>Wingdings</vt:lpstr>
      <vt:lpstr>Wingdings 3</vt:lpstr>
      <vt:lpstr>Wisp</vt:lpstr>
      <vt:lpstr>NAÏVE BAYES CLASSIFIER</vt:lpstr>
      <vt:lpstr>PowerPoint Presentation</vt:lpstr>
      <vt:lpstr>PowerPoint Presentation</vt:lpstr>
      <vt:lpstr>PowerPoint Presentation</vt:lpstr>
      <vt:lpstr>PowerPoint Presentation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76</cp:revision>
  <dcterms:created xsi:type="dcterms:W3CDTF">2016-08-31T19:16:09Z</dcterms:created>
  <dcterms:modified xsi:type="dcterms:W3CDTF">2025-03-02T10:06:29Z</dcterms:modified>
</cp:coreProperties>
</file>