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9" r:id="rId2"/>
    <p:sldId id="300" r:id="rId3"/>
    <p:sldId id="302" r:id="rId4"/>
    <p:sldId id="260" r:id="rId5"/>
    <p:sldId id="301" r:id="rId6"/>
    <p:sldId id="305" r:id="rId7"/>
    <p:sldId id="303" r:id="rId8"/>
    <p:sldId id="30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7A7CDC-8662-43B4-A820-CAE9916877A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NA</a:t>
            </a:r>
            <a:r>
              <a:rPr lang="en-US" altLang="en-US" dirty="0">
                <a:latin typeface="Arial" panose="020B0604020202020204" pitchFamily="34" charset="0"/>
              </a:rPr>
              <a:t>Ï</a:t>
            </a:r>
            <a:r>
              <a:rPr lang="en-US" altLang="en-US" dirty="0"/>
              <a:t>VE BAYES CLASSIFIER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7575" y="1707502"/>
            <a:ext cx="9755661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Abstractly, probability model for a classifier is a conditional model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P(C|F1,F2,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Over a dependent class variable C with a small number of outcome or classes conditional over several feature variables F1,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,Fn.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Na</a:t>
            </a:r>
            <a:r>
              <a:rPr lang="en-US" altLang="en-US" sz="2400" dirty="0">
                <a:latin typeface="Arial" panose="020B0604020202020204" pitchFamily="34" charset="0"/>
              </a:rPr>
              <a:t>ï</a:t>
            </a:r>
            <a:r>
              <a:rPr lang="en-US" altLang="en-US" sz="2400" dirty="0"/>
              <a:t>ve Bayes Formula: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P(C|F1,F2,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= </a:t>
            </a:r>
            <a:r>
              <a:rPr lang="en-US" altLang="en-US" sz="2400" dirty="0" err="1"/>
              <a:t>argmax</a:t>
            </a:r>
            <a:r>
              <a:rPr lang="en-US" altLang="en-US" sz="2400" baseline="-25000" dirty="0" err="1"/>
              <a:t>c</a:t>
            </a:r>
            <a:r>
              <a:rPr lang="en-US" altLang="en-US" sz="2400" dirty="0"/>
              <a:t> [P(C) x P(F1|C) x P(F2|C) x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x P(</a:t>
            </a:r>
            <a:r>
              <a:rPr lang="en-US" altLang="en-US" sz="2400" dirty="0" err="1"/>
              <a:t>Fn|C</a:t>
            </a:r>
            <a:r>
              <a:rPr lang="en-US" altLang="en-US" sz="2400" dirty="0"/>
              <a:t>)] / P(F1,F2,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Since P(F1,F2,</a:t>
            </a:r>
            <a:r>
              <a:rPr lang="en-US" altLang="en-US" sz="2400" dirty="0">
                <a:latin typeface="Arial" panose="020B0604020202020204" pitchFamily="34" charset="0"/>
              </a:rPr>
              <a:t>…</a:t>
            </a:r>
            <a:r>
              <a:rPr lang="en-US" altLang="en-US" sz="2400" dirty="0"/>
              <a:t>,</a:t>
            </a:r>
            <a:r>
              <a:rPr lang="en-US" altLang="en-US" sz="2400" dirty="0" err="1"/>
              <a:t>Fn</a:t>
            </a:r>
            <a:r>
              <a:rPr lang="en-US" altLang="en-US" sz="2400" dirty="0"/>
              <a:t>) is common to all probabilities, we do not need to evaluate the denominator for comparisons.</a:t>
            </a:r>
          </a:p>
        </p:txBody>
      </p:sp>
    </p:spTree>
    <p:extLst>
      <p:ext uri="{BB962C8B-B14F-4D97-AF65-F5344CB8AC3E}">
        <p14:creationId xmlns:p14="http://schemas.microsoft.com/office/powerpoint/2010/main" val="150155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02B4-FD4F-4B5C-836C-8632D0C5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33014-DF5F-4DFC-A7DD-43245B5D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88F54-CFD7-410E-A355-8CAB3101C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555" y="0"/>
            <a:ext cx="58128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9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671C-A855-CEF7-415E-A663499C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33B89-E7C0-D2C4-5DFF-563EDA450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214861" cy="3777622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If today we have " overcast, cool, high, true", do you think it is a play or not?</a:t>
            </a:r>
          </a:p>
          <a:p>
            <a:endParaRPr lang="en-US" dirty="0"/>
          </a:p>
          <a:p>
            <a:r>
              <a:rPr lang="en-US" dirty="0"/>
              <a:t>P(yes| overcast, cool, high, true)</a:t>
            </a:r>
          </a:p>
          <a:p>
            <a:pPr marL="0" indent="0">
              <a:buNone/>
            </a:pPr>
            <a:r>
              <a:rPr lang="en-US" dirty="0"/>
              <a:t>	= P(yes) x P(overcast |yes) x P(</a:t>
            </a:r>
            <a:r>
              <a:rPr lang="en-US" dirty="0" err="1"/>
              <a:t>cool|yes</a:t>
            </a:r>
            <a:r>
              <a:rPr lang="en-US" dirty="0"/>
              <a:t>) x P(</a:t>
            </a:r>
            <a:r>
              <a:rPr lang="en-US" dirty="0" err="1"/>
              <a:t>high|yes</a:t>
            </a:r>
            <a:r>
              <a:rPr lang="en-US" dirty="0"/>
              <a:t>) x P(</a:t>
            </a:r>
            <a:r>
              <a:rPr lang="en-US" dirty="0" err="1"/>
              <a:t>true|yes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(overcast, cool, high, true)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P(no| overcast, cool, high, true)</a:t>
            </a:r>
          </a:p>
          <a:p>
            <a:pPr marL="0" indent="0">
              <a:buNone/>
            </a:pPr>
            <a:r>
              <a:rPr lang="en-US" dirty="0"/>
              <a:t>	= P(no) x P(overcast |no) x P(</a:t>
            </a:r>
            <a:r>
              <a:rPr lang="en-US" dirty="0" err="1"/>
              <a:t>cool|no</a:t>
            </a:r>
            <a:r>
              <a:rPr lang="en-US" dirty="0"/>
              <a:t>) x P(</a:t>
            </a:r>
            <a:r>
              <a:rPr lang="en-US" dirty="0" err="1"/>
              <a:t>high|no</a:t>
            </a:r>
            <a:r>
              <a:rPr lang="en-US" dirty="0"/>
              <a:t>) x P(</a:t>
            </a:r>
            <a:r>
              <a:rPr lang="en-US" dirty="0" err="1"/>
              <a:t>true|no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(sunny, cool, high, true)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0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BC74D-37D9-7388-A469-BBD37A00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FB482-4240-8715-50A5-2704C167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P(Play=yes) = 9/14 = 0.64</a:t>
            </a:r>
          </a:p>
          <a:p>
            <a:r>
              <a:rPr lang="en-US" dirty="0"/>
              <a:t>P(Play=no) = 5/14 = 0.36</a:t>
            </a:r>
          </a:p>
          <a:p>
            <a:r>
              <a:rPr lang="en-US" dirty="0"/>
              <a:t>P(Outlook=</a:t>
            </a:r>
            <a:r>
              <a:rPr lang="en-US" dirty="0" err="1"/>
              <a:t>overcast|Play</a:t>
            </a:r>
            <a:r>
              <a:rPr lang="en-US" dirty="0"/>
              <a:t>=yes) = 4/9 = 0.44</a:t>
            </a:r>
          </a:p>
          <a:p>
            <a:r>
              <a:rPr lang="en-US" dirty="0">
                <a:solidFill>
                  <a:srgbClr val="FF0000"/>
                </a:solidFill>
              </a:rPr>
              <a:t>P(Outlook=</a:t>
            </a:r>
            <a:r>
              <a:rPr lang="en-US" dirty="0" err="1">
                <a:solidFill>
                  <a:srgbClr val="FF0000"/>
                </a:solidFill>
              </a:rPr>
              <a:t>overcast|Play</a:t>
            </a:r>
            <a:r>
              <a:rPr lang="en-US" dirty="0">
                <a:solidFill>
                  <a:srgbClr val="FF0000"/>
                </a:solidFill>
              </a:rPr>
              <a:t>=no) = 0/5 = 0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=yes) = 3/9 = 0.33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=no) = 1/5 = .20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=yes) = 3/9 = 0.33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=no) = 4/5 = 0.80</a:t>
            </a:r>
          </a:p>
          <a:p>
            <a:r>
              <a:rPr lang="en-US" dirty="0"/>
              <a:t>P(Wind=</a:t>
            </a:r>
            <a:r>
              <a:rPr lang="en-US" dirty="0" err="1"/>
              <a:t>true|Play</a:t>
            </a:r>
            <a:r>
              <a:rPr lang="en-US" dirty="0"/>
              <a:t>=yes) = 3/9 = 0.33</a:t>
            </a:r>
          </a:p>
          <a:p>
            <a:r>
              <a:rPr lang="en-US" dirty="0"/>
              <a:t>P(Wind=</a:t>
            </a:r>
            <a:r>
              <a:rPr lang="en-US" dirty="0" err="1"/>
              <a:t>true|Play</a:t>
            </a:r>
            <a:r>
              <a:rPr lang="en-US" dirty="0"/>
              <a:t>=no) = 3/5 = 0.60</a:t>
            </a:r>
          </a:p>
        </p:txBody>
      </p:sp>
    </p:spTree>
    <p:extLst>
      <p:ext uri="{BB962C8B-B14F-4D97-AF65-F5344CB8AC3E}">
        <p14:creationId xmlns:p14="http://schemas.microsoft.com/office/powerpoint/2010/main" val="176291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F1F1-37E0-6B9E-62F6-D81B0F76C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A8E93-257A-1A17-2F78-A9E87764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P(yes| overcast, cool, high, true)</a:t>
            </a:r>
          </a:p>
          <a:p>
            <a:pPr marL="0" indent="0">
              <a:buNone/>
            </a:pPr>
            <a:r>
              <a:rPr lang="en-US" dirty="0"/>
              <a:t>	= P(yes) x P(overcast |yes) x P(</a:t>
            </a:r>
            <a:r>
              <a:rPr lang="en-US" dirty="0" err="1"/>
              <a:t>cool|yes</a:t>
            </a:r>
            <a:r>
              <a:rPr lang="en-US" dirty="0"/>
              <a:t>) x P(</a:t>
            </a:r>
            <a:r>
              <a:rPr lang="en-US" dirty="0" err="1"/>
              <a:t>high|yes</a:t>
            </a:r>
            <a:r>
              <a:rPr lang="en-US" dirty="0"/>
              <a:t>) x P(</a:t>
            </a:r>
            <a:r>
              <a:rPr lang="en-US" dirty="0" err="1"/>
              <a:t>true|yes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(overcast, cool, high, true)</a:t>
            </a:r>
          </a:p>
          <a:p>
            <a:pPr marL="0" indent="0">
              <a:buNone/>
            </a:pPr>
            <a:r>
              <a:rPr lang="en-US" dirty="0"/>
              <a:t>	= 0.0053  /  P (overcast, cool, high, true)</a:t>
            </a:r>
          </a:p>
          <a:p>
            <a:r>
              <a:rPr lang="en-US" dirty="0"/>
              <a:t>P(no| overcast, cool, high, true)</a:t>
            </a:r>
          </a:p>
          <a:p>
            <a:pPr marL="0" indent="0">
              <a:buNone/>
            </a:pPr>
            <a:r>
              <a:rPr lang="en-US" dirty="0"/>
              <a:t>	= P(no) x </a:t>
            </a:r>
            <a:r>
              <a:rPr lang="en-US" dirty="0">
                <a:solidFill>
                  <a:srgbClr val="FF0000"/>
                </a:solidFill>
              </a:rPr>
              <a:t>P(overcast |no) </a:t>
            </a:r>
            <a:r>
              <a:rPr lang="en-US" dirty="0"/>
              <a:t>x P(</a:t>
            </a:r>
            <a:r>
              <a:rPr lang="en-US" dirty="0" err="1"/>
              <a:t>cool|no</a:t>
            </a:r>
            <a:r>
              <a:rPr lang="en-US" dirty="0"/>
              <a:t>) x P(</a:t>
            </a:r>
            <a:r>
              <a:rPr lang="en-US" dirty="0" err="1"/>
              <a:t>high|no</a:t>
            </a:r>
            <a:r>
              <a:rPr lang="en-US" dirty="0"/>
              <a:t>) x P(</a:t>
            </a:r>
            <a:r>
              <a:rPr lang="en-US" dirty="0" err="1"/>
              <a:t>true|no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(overcast, cool, high, true)</a:t>
            </a:r>
          </a:p>
          <a:p>
            <a:pPr marL="0" indent="0">
              <a:buNone/>
            </a:pPr>
            <a:r>
              <a:rPr lang="en-US" dirty="0"/>
              <a:t>	= </a:t>
            </a:r>
            <a:r>
              <a:rPr lang="en-US" dirty="0">
                <a:solidFill>
                  <a:srgbClr val="FF0000"/>
                </a:solidFill>
              </a:rPr>
              <a:t>0 </a:t>
            </a:r>
            <a:r>
              <a:rPr lang="en-US" dirty="0"/>
              <a:t>/  P (overcast, cool, high, true)</a:t>
            </a:r>
          </a:p>
          <a:p>
            <a:endParaRPr lang="en-US" dirty="0"/>
          </a:p>
          <a:p>
            <a:r>
              <a:rPr lang="en-US" dirty="0"/>
              <a:t>The class for this instance will be ‘</a:t>
            </a:r>
            <a:r>
              <a:rPr lang="en-US" dirty="0">
                <a:solidFill>
                  <a:srgbClr val="FF0000"/>
                </a:solidFill>
              </a:rPr>
              <a:t>???</a:t>
            </a:r>
            <a:r>
              <a:rPr lang="en-US" dirty="0"/>
              <a:t>’. </a:t>
            </a:r>
          </a:p>
        </p:txBody>
      </p:sp>
    </p:spTree>
    <p:extLst>
      <p:ext uri="{BB962C8B-B14F-4D97-AF65-F5344CB8AC3E}">
        <p14:creationId xmlns:p14="http://schemas.microsoft.com/office/powerpoint/2010/main" val="54359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E31B-5B91-F9A5-B603-C08CA2B6D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M-Estimate Formula: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0077-22B9-F669-6225-F4D601778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c/n</a:t>
            </a:r>
            <a:r>
              <a:rPr lang="en-US" dirty="0"/>
              <a:t> is the original probability used,</a:t>
            </a:r>
          </a:p>
          <a:p>
            <a:endParaRPr lang="en-US" dirty="0"/>
          </a:p>
          <a:p>
            <a:r>
              <a:rPr lang="en-US" dirty="0"/>
              <a:t>Use [c + k] / [n + m] , k=1 and m=  equivalent sample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7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8FEA2-AFBA-6A7C-9635-86283BE8C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85AB-6DA4-CFB2-A2E8-966BFD4C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1032C-D590-BD9F-0615-265B8F0F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P(Play=yes) = 10/16 = 0.63</a:t>
            </a:r>
          </a:p>
          <a:p>
            <a:r>
              <a:rPr lang="en-US" dirty="0"/>
              <a:t>P(Play=no) = 6/16 = 0.37</a:t>
            </a:r>
          </a:p>
          <a:p>
            <a:r>
              <a:rPr lang="en-US" dirty="0"/>
              <a:t>P(Outlook=</a:t>
            </a:r>
            <a:r>
              <a:rPr lang="en-US" dirty="0" err="1"/>
              <a:t>overcast|Play</a:t>
            </a:r>
            <a:r>
              <a:rPr lang="en-US" dirty="0"/>
              <a:t>=yes) = 5/12 = 0.42</a:t>
            </a:r>
          </a:p>
          <a:p>
            <a:r>
              <a:rPr lang="en-US" dirty="0"/>
              <a:t>P(Outlook=</a:t>
            </a:r>
            <a:r>
              <a:rPr lang="en-US" dirty="0" err="1"/>
              <a:t>overcast|Play</a:t>
            </a:r>
            <a:r>
              <a:rPr lang="en-US" dirty="0"/>
              <a:t>=no) = 1/8 = .13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=yes) = 4/12 = 0.33</a:t>
            </a:r>
          </a:p>
          <a:p>
            <a:r>
              <a:rPr lang="en-US" dirty="0"/>
              <a:t>P(Temperature=</a:t>
            </a:r>
            <a:r>
              <a:rPr lang="en-US" dirty="0" err="1"/>
              <a:t>cool|Play</a:t>
            </a:r>
            <a:r>
              <a:rPr lang="en-US" dirty="0"/>
              <a:t>=no) = 2/8 = .25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=yes) = 4/11 = 0.36</a:t>
            </a:r>
          </a:p>
          <a:p>
            <a:r>
              <a:rPr lang="en-US" dirty="0"/>
              <a:t>P(Humidity=</a:t>
            </a:r>
            <a:r>
              <a:rPr lang="en-US" dirty="0" err="1"/>
              <a:t>high|Play</a:t>
            </a:r>
            <a:r>
              <a:rPr lang="en-US" dirty="0"/>
              <a:t>=no) = 5/7 = 0.71</a:t>
            </a:r>
          </a:p>
          <a:p>
            <a:r>
              <a:rPr lang="en-US" dirty="0"/>
              <a:t>P(Wind=</a:t>
            </a:r>
            <a:r>
              <a:rPr lang="en-US" dirty="0" err="1"/>
              <a:t>strong|Play</a:t>
            </a:r>
            <a:r>
              <a:rPr lang="en-US" dirty="0"/>
              <a:t>=yes) = 4/11 = 0.36</a:t>
            </a:r>
          </a:p>
          <a:p>
            <a:r>
              <a:rPr lang="en-US" dirty="0"/>
              <a:t>P(Wind=</a:t>
            </a:r>
            <a:r>
              <a:rPr lang="en-US" dirty="0" err="1"/>
              <a:t>strong|Play</a:t>
            </a:r>
            <a:r>
              <a:rPr lang="en-US" dirty="0"/>
              <a:t>=no) = 4/7 = 0.57</a:t>
            </a:r>
          </a:p>
        </p:txBody>
      </p:sp>
    </p:spTree>
    <p:extLst>
      <p:ext uri="{BB962C8B-B14F-4D97-AF65-F5344CB8AC3E}">
        <p14:creationId xmlns:p14="http://schemas.microsoft.com/office/powerpoint/2010/main" val="986450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D6A6A-89CF-0735-EC26-B62B7F457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E6CA-2340-7A4C-B75C-C7EFC1C60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BA49-4475-21DF-B3E5-959E96F9D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P(yes| overcast, cool, high, true)</a:t>
            </a:r>
          </a:p>
          <a:p>
            <a:pPr marL="0" indent="0">
              <a:buNone/>
            </a:pPr>
            <a:r>
              <a:rPr lang="en-US" dirty="0"/>
              <a:t>	= P(yes) x P(overcast |yes) x P(</a:t>
            </a:r>
            <a:r>
              <a:rPr lang="en-US" dirty="0" err="1"/>
              <a:t>cool|yes</a:t>
            </a:r>
            <a:r>
              <a:rPr lang="en-US" dirty="0"/>
              <a:t>) x P(</a:t>
            </a:r>
            <a:r>
              <a:rPr lang="en-US" dirty="0" err="1"/>
              <a:t>high|yes</a:t>
            </a:r>
            <a:r>
              <a:rPr lang="en-US" dirty="0"/>
              <a:t>) x P(</a:t>
            </a:r>
            <a:r>
              <a:rPr lang="en-US" dirty="0" err="1"/>
              <a:t>true|yes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   /  P </a:t>
            </a:r>
            <a:r>
              <a:rPr lang="en-US" dirty="0">
                <a:solidFill>
                  <a:schemeClr val="tx1"/>
                </a:solidFill>
              </a:rPr>
              <a:t>(overcast, cool, high, true)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= 0.011  /  P (overcast, cool, high, true)</a:t>
            </a:r>
          </a:p>
          <a:p>
            <a:r>
              <a:rPr lang="en-US" dirty="0">
                <a:solidFill>
                  <a:schemeClr val="tx1"/>
                </a:solidFill>
              </a:rPr>
              <a:t>P(no| overcast, cool, high, true)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= P(no) x P(overcast |no) x P(</a:t>
            </a:r>
            <a:r>
              <a:rPr lang="en-US" dirty="0" err="1">
                <a:solidFill>
                  <a:schemeClr val="tx1"/>
                </a:solidFill>
              </a:rPr>
              <a:t>cool|no</a:t>
            </a:r>
            <a:r>
              <a:rPr lang="en-US" dirty="0">
                <a:solidFill>
                  <a:schemeClr val="tx1"/>
                </a:solidFill>
              </a:rPr>
              <a:t>) x P(</a:t>
            </a:r>
            <a:r>
              <a:rPr lang="en-US" dirty="0" err="1">
                <a:solidFill>
                  <a:schemeClr val="tx1"/>
                </a:solidFill>
              </a:rPr>
              <a:t>high|no</a:t>
            </a:r>
            <a:r>
              <a:rPr lang="en-US" dirty="0">
                <a:solidFill>
                  <a:schemeClr val="tx1"/>
                </a:solidFill>
              </a:rPr>
              <a:t>) x P(</a:t>
            </a:r>
            <a:r>
              <a:rPr lang="en-US" dirty="0" err="1">
                <a:solidFill>
                  <a:schemeClr val="tx1"/>
                </a:solidFill>
              </a:rPr>
              <a:t>true|no</a:t>
            </a:r>
            <a:r>
              <a:rPr lang="en-US" dirty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   /  P (overcast, cool, high, true)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= 0.00486 /  P (overcast, cool, high, true)</a:t>
            </a:r>
          </a:p>
          <a:p>
            <a:endParaRPr lang="en-US" dirty="0"/>
          </a:p>
          <a:p>
            <a:r>
              <a:rPr lang="en-US" dirty="0"/>
              <a:t>The class for this instance will be ‘yes’. </a:t>
            </a:r>
          </a:p>
          <a:p>
            <a:r>
              <a:rPr lang="en-US" dirty="0"/>
              <a:t>We can normalize the probability by: [</a:t>
            </a:r>
            <a:r>
              <a:rPr lang="en-US" dirty="0">
                <a:solidFill>
                  <a:schemeClr val="tx1"/>
                </a:solidFill>
              </a:rPr>
              <a:t>0.011</a:t>
            </a:r>
            <a:r>
              <a:rPr lang="en-US" dirty="0"/>
              <a:t>]/[</a:t>
            </a:r>
            <a:r>
              <a:rPr lang="en-US" dirty="0">
                <a:solidFill>
                  <a:schemeClr val="tx1"/>
                </a:solidFill>
              </a:rPr>
              <a:t>0.011 </a:t>
            </a:r>
            <a:r>
              <a:rPr lang="en-US" dirty="0"/>
              <a:t>+</a:t>
            </a:r>
            <a:r>
              <a:rPr lang="en-US" dirty="0">
                <a:solidFill>
                  <a:schemeClr val="tx1"/>
                </a:solidFill>
              </a:rPr>
              <a:t> 0.00486</a:t>
            </a:r>
            <a:r>
              <a:rPr lang="en-US" dirty="0"/>
              <a:t>] </a:t>
            </a:r>
            <a:r>
              <a:rPr lang="en-US"/>
              <a:t>= 0.694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0302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1967</TotalTime>
  <Words>897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Wingdings</vt:lpstr>
      <vt:lpstr>Wingdings 3</vt:lpstr>
      <vt:lpstr>Wisp</vt:lpstr>
      <vt:lpstr>NAÏVE BAYES CLASSIFIER</vt:lpstr>
      <vt:lpstr>PowerPoint Presentation</vt:lpstr>
      <vt:lpstr>PowerPoint Presentation</vt:lpstr>
      <vt:lpstr>PowerPoint Presentation</vt:lpstr>
      <vt:lpstr>PowerPoint Presentation</vt:lpstr>
      <vt:lpstr>M-Estimate Formula: </vt:lpstr>
      <vt:lpstr>PowerPoint Presentation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86</cp:revision>
  <dcterms:created xsi:type="dcterms:W3CDTF">2016-08-31T19:16:09Z</dcterms:created>
  <dcterms:modified xsi:type="dcterms:W3CDTF">2025-03-02T10:12:36Z</dcterms:modified>
</cp:coreProperties>
</file>