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97" r:id="rId2"/>
    <p:sldId id="285" r:id="rId3"/>
    <p:sldId id="286" r:id="rId4"/>
    <p:sldId id="287" r:id="rId5"/>
    <p:sldId id="280" r:id="rId6"/>
    <p:sldId id="28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5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emf"/><Relationship Id="rId4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CS583, Bing Liu, UIC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FA9B3C-2D33-47E2-B335-7368A11A44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6247950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CS583, Bing Liu, UIC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64E260-008B-476D-BBBD-FDB04F5EAD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652611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CS583, Bing Liu, UIC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E4B921-13CF-4903-9730-B49ED95637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296457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  <p:sldLayoutId id="2147483665" r:id="rId17"/>
    <p:sldLayoutId id="2147483666" r:id="rId18"/>
    <p:sldLayoutId id="2147483667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11.png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png"/><Relationship Id="rId11" Type="http://schemas.openxmlformats.org/officeDocument/2006/relationships/oleObject" Target="../embeddings/oleObject7.bin"/><Relationship Id="rId5" Type="http://schemas.openxmlformats.org/officeDocument/2006/relationships/image" Target="../media/image7.emf"/><Relationship Id="rId10" Type="http://schemas.openxmlformats.org/officeDocument/2006/relationships/image" Target="../media/image9.wmf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C58BC9A-2A80-45BB-B559-04EC901F6022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Information theory: Entropy measure</a:t>
            </a:r>
          </a:p>
        </p:txBody>
      </p:sp>
      <p:sp>
        <p:nvSpPr>
          <p:cNvPr id="33798" name="Rectangle 4"/>
          <p:cNvSpPr>
            <a:spLocks noChangeArrowheads="1"/>
          </p:cNvSpPr>
          <p:nvPr/>
        </p:nvSpPr>
        <p:spPr bwMode="auto">
          <a:xfrm>
            <a:off x="1524000" y="-276999"/>
            <a:ext cx="37061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799" name="Rectangle 6"/>
          <p:cNvSpPr>
            <a:spLocks noChangeArrowheads="1"/>
          </p:cNvSpPr>
          <p:nvPr/>
        </p:nvSpPr>
        <p:spPr bwMode="auto">
          <a:xfrm>
            <a:off x="1524000" y="-276999"/>
            <a:ext cx="37061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0" name="Rectangle 12"/>
          <p:cNvSpPr>
            <a:spLocks noChangeArrowheads="1"/>
          </p:cNvSpPr>
          <p:nvPr/>
        </p:nvSpPr>
        <p:spPr bwMode="auto">
          <a:xfrm>
            <a:off x="1524000" y="-276999"/>
            <a:ext cx="37061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3380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4231736"/>
              </p:ext>
            </p:extLst>
          </p:nvPr>
        </p:nvGraphicFramePr>
        <p:xfrm>
          <a:off x="3737356" y="2279650"/>
          <a:ext cx="5148263" cy="229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3" imgW="2044700" imgH="914400" progId="Equation.3">
                  <p:embed/>
                </p:oleObj>
              </mc:Choice>
              <mc:Fallback>
                <p:oleObj name="Equation" r:id="rId3" imgW="2044700" imgH="914400" progId="Equation.3">
                  <p:embed/>
                  <p:pic>
                    <p:nvPicPr>
                      <p:cNvPr id="3380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7356" y="2279650"/>
                        <a:ext cx="5148263" cy="229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A3B611-A9C1-4AF1-83F9-C7F9380635F4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1311579" y="2049461"/>
            <a:ext cx="10131188" cy="4530725"/>
          </a:xfrm>
        </p:spPr>
        <p:txBody>
          <a:bodyPr/>
          <a:lstStyle/>
          <a:p>
            <a:r>
              <a:rPr lang="en-US" altLang="en-US" dirty="0"/>
              <a:t>The entropy formula,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ja-JP" dirty="0" err="1">
                <a:ea typeface="ＭＳ Ｐゴシック" panose="020B0600070205080204" pitchFamily="34" charset="-128"/>
              </a:rPr>
              <a:t>Pr</a:t>
            </a:r>
            <a:r>
              <a:rPr lang="en-US" altLang="ja-JP" dirty="0">
                <a:ea typeface="ＭＳ Ｐゴシック" panose="020B0600070205080204" pitchFamily="34" charset="-128"/>
              </a:rPr>
              <a:t>(</a:t>
            </a:r>
            <a:r>
              <a:rPr lang="en-US" altLang="ja-JP" i="1" dirty="0" err="1">
                <a:ea typeface="ＭＳ Ｐゴシック" panose="020B0600070205080204" pitchFamily="34" charset="-128"/>
              </a:rPr>
              <a:t>c</a:t>
            </a:r>
            <a:r>
              <a:rPr lang="en-US" altLang="ja-JP" i="1" baseline="-25000" dirty="0" err="1">
                <a:ea typeface="ＭＳ Ｐゴシック" panose="020B0600070205080204" pitchFamily="34" charset="-128"/>
              </a:rPr>
              <a:t>j</a:t>
            </a:r>
            <a:r>
              <a:rPr lang="en-US" altLang="ja-JP" dirty="0">
                <a:ea typeface="ＭＳ Ｐゴシック" panose="020B0600070205080204" pitchFamily="34" charset="-128"/>
              </a:rPr>
              <a:t>) is the probability of class </a:t>
            </a:r>
            <a:r>
              <a:rPr lang="en-US" altLang="ja-JP" i="1" dirty="0" err="1">
                <a:ea typeface="ＭＳ Ｐゴシック" panose="020B0600070205080204" pitchFamily="34" charset="-128"/>
              </a:rPr>
              <a:t>c</a:t>
            </a:r>
            <a:r>
              <a:rPr lang="en-US" altLang="ja-JP" i="1" baseline="-25000" dirty="0" err="1">
                <a:ea typeface="ＭＳ Ｐゴシック" panose="020B0600070205080204" pitchFamily="34" charset="-128"/>
              </a:rPr>
              <a:t>j</a:t>
            </a:r>
            <a:r>
              <a:rPr lang="en-US" altLang="ja-JP" i="1" baseline="-25000" dirty="0">
                <a:ea typeface="ＭＳ Ｐゴシック" panose="020B0600070205080204" pitchFamily="34" charset="-128"/>
              </a:rPr>
              <a:t> </a:t>
            </a:r>
            <a:r>
              <a:rPr lang="en-US" altLang="ja-JP" dirty="0">
                <a:ea typeface="ＭＳ Ｐゴシック" panose="020B0600070205080204" pitchFamily="34" charset="-128"/>
              </a:rPr>
              <a:t>in data set </a:t>
            </a:r>
            <a:r>
              <a:rPr lang="en-US" altLang="ja-JP" i="1" dirty="0">
                <a:ea typeface="ＭＳ Ｐゴシック" panose="020B0600070205080204" pitchFamily="34" charset="-128"/>
              </a:rPr>
              <a:t>D</a:t>
            </a:r>
            <a:r>
              <a:rPr lang="en-US" altLang="ja-JP" dirty="0">
                <a:ea typeface="ＭＳ Ｐゴシック" panose="020B0600070205080204" pitchFamily="34" charset="-128"/>
              </a:rPr>
              <a:t> </a:t>
            </a:r>
            <a:endParaRPr lang="en-US" altLang="en-US" dirty="0"/>
          </a:p>
          <a:p>
            <a:r>
              <a:rPr lang="en-US" altLang="en-US" dirty="0"/>
              <a:t>We use entropy as a </a:t>
            </a:r>
            <a:r>
              <a:rPr lang="en-US" altLang="en-US" dirty="0">
                <a:solidFill>
                  <a:srgbClr val="3333CC"/>
                </a:solidFill>
              </a:rPr>
              <a:t>measure of impurity or disorder</a:t>
            </a:r>
            <a:r>
              <a:rPr lang="en-US" altLang="en-US" dirty="0"/>
              <a:t> of data set </a:t>
            </a:r>
            <a:r>
              <a:rPr lang="en-US" altLang="en-US" i="1" dirty="0"/>
              <a:t>D</a:t>
            </a:r>
            <a:r>
              <a:rPr lang="en-US" altLang="en-US" dirty="0"/>
              <a:t>. (Or, a measure of information in a tree)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10503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94BEBBA-D556-415E-857E-C0976D369AD3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Entropy measure: let us get a feeling</a:t>
            </a:r>
          </a:p>
        </p:txBody>
      </p:sp>
      <p:pic>
        <p:nvPicPr>
          <p:cNvPr id="34821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39474" y="1598614"/>
            <a:ext cx="8399462" cy="4319587"/>
          </a:xfrm>
        </p:spPr>
      </p:pic>
      <p:sp>
        <p:nvSpPr>
          <p:cNvPr id="34822" name="Text Box 4"/>
          <p:cNvSpPr txBox="1">
            <a:spLocks noChangeArrowheads="1"/>
          </p:cNvSpPr>
          <p:nvPr/>
        </p:nvSpPr>
        <p:spPr bwMode="auto">
          <a:xfrm>
            <a:off x="1788319" y="5918201"/>
            <a:ext cx="8642350" cy="83099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FF0000"/>
                </a:solidFill>
              </a:rPr>
              <a:t>As the data become purer and purer, the entropy value becomes smaller and smaller. </a:t>
            </a:r>
            <a:r>
              <a:rPr lang="en-US" altLang="en-US" sz="2400" dirty="0">
                <a:solidFill>
                  <a:srgbClr val="3333CC"/>
                </a:solidFill>
              </a:rPr>
              <a:t>This is useful to us!</a:t>
            </a:r>
          </a:p>
        </p:txBody>
      </p:sp>
    </p:spTree>
    <p:extLst>
      <p:ext uri="{BB962C8B-B14F-4D97-AF65-F5344CB8AC3E}">
        <p14:creationId xmlns:p14="http://schemas.microsoft.com/office/powerpoint/2010/main" val="1401702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8B555C3-F433-4D3D-9E9E-065C33DA7A53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2089151" y="277814"/>
            <a:ext cx="7751763" cy="1139825"/>
          </a:xfrm>
        </p:spPr>
        <p:txBody>
          <a:bodyPr/>
          <a:lstStyle/>
          <a:p>
            <a:pPr eaLnBrk="1" hangingPunct="1"/>
            <a:r>
              <a:rPr lang="en-US" altLang="en-US"/>
              <a:t>Information gain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412875"/>
            <a:ext cx="8255000" cy="4718050"/>
          </a:xfrm>
        </p:spPr>
        <p:txBody>
          <a:bodyPr/>
          <a:lstStyle/>
          <a:p>
            <a:pPr eaLnBrk="1" hangingPunct="1"/>
            <a:r>
              <a:rPr lang="en-US" altLang="en-US" sz="2600"/>
              <a:t>Given a set of examples </a:t>
            </a:r>
            <a:r>
              <a:rPr lang="en-US" altLang="en-US" sz="2600" i="1"/>
              <a:t>D</a:t>
            </a:r>
            <a:r>
              <a:rPr lang="en-US" altLang="en-US" sz="2600"/>
              <a:t>, we first compute its entropy:</a:t>
            </a:r>
          </a:p>
          <a:p>
            <a:pPr eaLnBrk="1" hangingPunct="1"/>
            <a:endParaRPr lang="en-US" altLang="en-US" sz="2600"/>
          </a:p>
          <a:p>
            <a:pPr eaLnBrk="1" hangingPunct="1"/>
            <a:endParaRPr lang="en-US" altLang="en-US" sz="2600"/>
          </a:p>
          <a:p>
            <a:pPr eaLnBrk="1" hangingPunct="1"/>
            <a:r>
              <a:rPr lang="en-US" altLang="en-US" sz="2600"/>
              <a:t>If we make attribute </a:t>
            </a:r>
            <a:r>
              <a:rPr lang="en-US" altLang="en-US" sz="2600" i="1">
                <a:solidFill>
                  <a:srgbClr val="FF0000"/>
                </a:solidFill>
              </a:rPr>
              <a:t>A</a:t>
            </a:r>
            <a:r>
              <a:rPr lang="en-US" altLang="en-US" sz="2600" i="1" baseline="-25000">
                <a:solidFill>
                  <a:srgbClr val="FF0000"/>
                </a:solidFill>
              </a:rPr>
              <a:t>i</a:t>
            </a:r>
            <a:r>
              <a:rPr lang="en-US" altLang="en-US" sz="2600">
                <a:solidFill>
                  <a:schemeClr val="hlink"/>
                </a:solidFill>
              </a:rPr>
              <a:t>, </a:t>
            </a:r>
            <a:r>
              <a:rPr lang="en-US" altLang="en-US" sz="2600">
                <a:solidFill>
                  <a:srgbClr val="3333CC"/>
                </a:solidFill>
              </a:rPr>
              <a:t>with v values</a:t>
            </a:r>
            <a:r>
              <a:rPr lang="en-US" altLang="en-US" sz="2600"/>
              <a:t>, the root of the current tree, this will partition </a:t>
            </a:r>
            <a:r>
              <a:rPr lang="en-US" altLang="en-US" sz="2600" i="1"/>
              <a:t>D</a:t>
            </a:r>
            <a:r>
              <a:rPr lang="en-US" altLang="en-US" sz="2600"/>
              <a:t> into </a:t>
            </a:r>
            <a:r>
              <a:rPr lang="en-US" altLang="en-US" sz="2600">
                <a:solidFill>
                  <a:srgbClr val="3333CC"/>
                </a:solidFill>
              </a:rPr>
              <a:t>v</a:t>
            </a:r>
            <a:r>
              <a:rPr lang="en-US" altLang="en-US" sz="2600"/>
              <a:t> subsets </a:t>
            </a:r>
            <a:r>
              <a:rPr lang="en-US" altLang="ja-JP" sz="2600" i="1">
                <a:ea typeface="ＭＳ Ｐゴシック" panose="020B0600070205080204" pitchFamily="34" charset="-128"/>
              </a:rPr>
              <a:t>D</a:t>
            </a:r>
            <a:r>
              <a:rPr lang="en-US" altLang="ja-JP" sz="2600" baseline="-25000">
                <a:ea typeface="ＭＳ Ｐゴシック" panose="020B0600070205080204" pitchFamily="34" charset="-128"/>
              </a:rPr>
              <a:t>1</a:t>
            </a:r>
            <a:r>
              <a:rPr lang="en-US" altLang="ja-JP" sz="2600" i="1">
                <a:ea typeface="ＭＳ Ｐゴシック" panose="020B0600070205080204" pitchFamily="34" charset="-128"/>
              </a:rPr>
              <a:t>, D</a:t>
            </a:r>
            <a:r>
              <a:rPr lang="en-US" altLang="ja-JP" sz="2600" baseline="-25000">
                <a:ea typeface="ＭＳ Ｐゴシック" panose="020B0600070205080204" pitchFamily="34" charset="-128"/>
              </a:rPr>
              <a:t>2</a:t>
            </a:r>
            <a:r>
              <a:rPr lang="en-US" altLang="ja-JP" sz="2600" i="1">
                <a:ea typeface="ＭＳ Ｐゴシック" panose="020B0600070205080204" pitchFamily="34" charset="-128"/>
              </a:rPr>
              <a:t> …, D</a:t>
            </a:r>
            <a:r>
              <a:rPr lang="en-US" altLang="ja-JP" sz="2600" baseline="-25000">
                <a:ea typeface="ＭＳ Ｐゴシック" panose="020B0600070205080204" pitchFamily="34" charset="-128"/>
              </a:rPr>
              <a:t>v</a:t>
            </a:r>
            <a:r>
              <a:rPr lang="en-US" altLang="ja-JP" sz="2600">
                <a:ea typeface="ＭＳ Ｐゴシック" panose="020B0600070205080204" pitchFamily="34" charset="-128"/>
              </a:rPr>
              <a:t> </a:t>
            </a:r>
            <a:r>
              <a:rPr lang="en-US" altLang="en-US" sz="2600"/>
              <a:t>. The expected entropy if </a:t>
            </a:r>
            <a:r>
              <a:rPr lang="en-US" altLang="en-US" sz="2600" i="1">
                <a:solidFill>
                  <a:srgbClr val="FF0000"/>
                </a:solidFill>
              </a:rPr>
              <a:t>A</a:t>
            </a:r>
            <a:r>
              <a:rPr lang="en-US" altLang="en-US" sz="2600" i="1" baseline="-25000">
                <a:solidFill>
                  <a:srgbClr val="FF0000"/>
                </a:solidFill>
              </a:rPr>
              <a:t>i</a:t>
            </a:r>
            <a:r>
              <a:rPr lang="en-US" altLang="en-US" sz="2600">
                <a:solidFill>
                  <a:schemeClr val="hlink"/>
                </a:solidFill>
              </a:rPr>
              <a:t> </a:t>
            </a:r>
            <a:r>
              <a:rPr lang="en-US" altLang="en-US" sz="2600">
                <a:solidFill>
                  <a:srgbClr val="3333CC"/>
                </a:solidFill>
              </a:rPr>
              <a:t>is used</a:t>
            </a:r>
            <a:r>
              <a:rPr lang="en-US" altLang="en-US" sz="2600"/>
              <a:t> as the current root:</a:t>
            </a:r>
          </a:p>
          <a:p>
            <a:pPr eaLnBrk="1" hangingPunct="1"/>
            <a:endParaRPr lang="en-US" altLang="en-US" sz="2600"/>
          </a:p>
        </p:txBody>
      </p:sp>
      <p:pic>
        <p:nvPicPr>
          <p:cNvPr id="35846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54439" y="2133601"/>
            <a:ext cx="5545137" cy="1008063"/>
          </a:xfrm>
          <a:noFill/>
        </p:spPr>
      </p:pic>
      <p:sp>
        <p:nvSpPr>
          <p:cNvPr id="35847" name="Rectangle 13"/>
          <p:cNvSpPr>
            <a:spLocks noChangeArrowheads="1"/>
          </p:cNvSpPr>
          <p:nvPr/>
        </p:nvSpPr>
        <p:spPr bwMode="auto">
          <a:xfrm>
            <a:off x="1524000" y="-276999"/>
            <a:ext cx="37061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35848" name="Object 12"/>
          <p:cNvGraphicFramePr>
            <a:graphicFrameLocks noChangeAspect="1"/>
          </p:cNvGraphicFramePr>
          <p:nvPr/>
        </p:nvGraphicFramePr>
        <p:xfrm>
          <a:off x="3598863" y="4792664"/>
          <a:ext cx="5353050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4" imgW="2184400" imgH="457200" progId="Equation.3">
                  <p:embed/>
                </p:oleObj>
              </mc:Choice>
              <mc:Fallback>
                <p:oleObj name="Equation" r:id="rId4" imgW="2184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8863" y="4792664"/>
                        <a:ext cx="5353050" cy="112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374583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E342594-B0DB-4F04-BB41-65A087BB8E93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2100263" y="333376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en-US" dirty="0"/>
              <a:t>Information gain (</a:t>
            </a:r>
            <a:r>
              <a:rPr lang="en-US" altLang="en-US" dirty="0" err="1"/>
              <a:t>cont</a:t>
            </a:r>
            <a:r>
              <a:rPr lang="en-US" altLang="en-US" dirty="0"/>
              <a:t> …)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1" y="1600201"/>
            <a:ext cx="7643813" cy="4530725"/>
          </a:xfrm>
        </p:spPr>
        <p:txBody>
          <a:bodyPr/>
          <a:lstStyle/>
          <a:p>
            <a:pPr eaLnBrk="1" hangingPunct="1"/>
            <a:r>
              <a:rPr lang="en-US" altLang="en-US" sz="2600">
                <a:solidFill>
                  <a:srgbClr val="FF0000"/>
                </a:solidFill>
              </a:rPr>
              <a:t>Information gained</a:t>
            </a:r>
            <a:r>
              <a:rPr lang="en-US" altLang="en-US" sz="2600"/>
              <a:t> by selecting attribute </a:t>
            </a:r>
            <a:r>
              <a:rPr lang="en-US" altLang="en-US" sz="2600" i="1">
                <a:solidFill>
                  <a:srgbClr val="FF0000"/>
                </a:solidFill>
              </a:rPr>
              <a:t>A</a:t>
            </a:r>
            <a:r>
              <a:rPr lang="en-US" altLang="en-US" sz="2600" i="1" baseline="-25000">
                <a:solidFill>
                  <a:srgbClr val="FF0000"/>
                </a:solidFill>
              </a:rPr>
              <a:t>i </a:t>
            </a:r>
            <a:r>
              <a:rPr lang="en-US" altLang="en-US" sz="2600">
                <a:solidFill>
                  <a:srgbClr val="3333CC"/>
                </a:solidFill>
              </a:rPr>
              <a:t>to branch or to partition the data is </a:t>
            </a:r>
          </a:p>
          <a:p>
            <a:pPr eaLnBrk="1" hangingPunct="1"/>
            <a:endParaRPr lang="en-US" altLang="en-US" sz="2600"/>
          </a:p>
          <a:p>
            <a:pPr eaLnBrk="1" hangingPunct="1"/>
            <a:endParaRPr lang="en-US" altLang="en-US" sz="2600"/>
          </a:p>
          <a:p>
            <a:pPr eaLnBrk="1" hangingPunct="1"/>
            <a:r>
              <a:rPr lang="en-US" altLang="en-US" sz="2600"/>
              <a:t>We choose the attribute with the highest gain to branch/split the current tree. </a:t>
            </a:r>
          </a:p>
        </p:txBody>
      </p:sp>
      <p:sp>
        <p:nvSpPr>
          <p:cNvPr id="36870" name="Rectangle 10"/>
          <p:cNvSpPr>
            <a:spLocks noChangeArrowheads="1"/>
          </p:cNvSpPr>
          <p:nvPr/>
        </p:nvSpPr>
        <p:spPr bwMode="auto">
          <a:xfrm>
            <a:off x="1524000" y="3037701"/>
            <a:ext cx="37061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36871" name="Object 9"/>
          <p:cNvGraphicFramePr>
            <a:graphicFrameLocks noChangeAspect="1"/>
          </p:cNvGraphicFramePr>
          <p:nvPr/>
        </p:nvGraphicFramePr>
        <p:xfrm>
          <a:off x="2747964" y="2600325"/>
          <a:ext cx="619283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3" imgW="2324100" imgH="228600" progId="Equation.3">
                  <p:embed/>
                </p:oleObj>
              </mc:Choice>
              <mc:Fallback>
                <p:oleObj name="Equation" r:id="rId3" imgW="2324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7964" y="2600325"/>
                        <a:ext cx="6192837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28105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AB7C6B3-0AC2-4F2D-91E4-B0B529F4F9C8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9" y="225425"/>
            <a:ext cx="8212137" cy="871538"/>
          </a:xfrm>
        </p:spPr>
        <p:txBody>
          <a:bodyPr/>
          <a:lstStyle/>
          <a:p>
            <a:pPr eaLnBrk="1" hangingPunct="1"/>
            <a:r>
              <a:rPr lang="en-US" altLang="en-US" dirty="0"/>
              <a:t>The loan data</a:t>
            </a:r>
          </a:p>
        </p:txBody>
      </p:sp>
      <p:sp>
        <p:nvSpPr>
          <p:cNvPr id="29701" name="Text Box 3"/>
          <p:cNvSpPr txBox="1">
            <a:spLocks noChangeArrowheads="1"/>
          </p:cNvSpPr>
          <p:nvPr/>
        </p:nvSpPr>
        <p:spPr bwMode="auto">
          <a:xfrm>
            <a:off x="8328026" y="944563"/>
            <a:ext cx="1871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800"/>
              <a:t>Approved or not</a:t>
            </a:r>
          </a:p>
        </p:txBody>
      </p:sp>
      <p:pic>
        <p:nvPicPr>
          <p:cNvPr id="2970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11338" y="1338263"/>
            <a:ext cx="8229600" cy="4754562"/>
          </a:xfrm>
        </p:spPr>
      </p:pic>
    </p:spTree>
    <p:extLst>
      <p:ext uri="{BB962C8B-B14F-4D97-AF65-F5344CB8AC3E}">
        <p14:creationId xmlns:p14="http://schemas.microsoft.com/office/powerpoint/2010/main" val="4045047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2121B0D-8111-4806-8868-3C5FAB58D5B3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882775" y="93664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en-US"/>
              <a:t>An example</a:t>
            </a:r>
          </a:p>
        </p:txBody>
      </p:sp>
      <p:pic>
        <p:nvPicPr>
          <p:cNvPr id="37893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12051" y="214313"/>
            <a:ext cx="4429125" cy="3203575"/>
          </a:xfrm>
          <a:noFill/>
        </p:spPr>
      </p:pic>
      <p:graphicFrame>
        <p:nvGraphicFramePr>
          <p:cNvPr id="37894" name="Object 7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498163396"/>
              </p:ext>
            </p:extLst>
          </p:nvPr>
        </p:nvGraphicFramePr>
        <p:xfrm>
          <a:off x="8564562" y="3673476"/>
          <a:ext cx="3095625" cy="117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0" name="Worksheet" r:id="rId4" imgW="3619500" imgH="1381049" progId="Excel.Sheet.8">
                  <p:embed/>
                </p:oleObj>
              </mc:Choice>
              <mc:Fallback>
                <p:oleObj name="Worksheet" r:id="rId4" imgW="3619500" imgH="138104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64562" y="3673476"/>
                        <a:ext cx="3095625" cy="1179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7895" name="Picture 1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175" y="5277018"/>
            <a:ext cx="4714875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6" name="Text Box 19"/>
          <p:cNvSpPr txBox="1">
            <a:spLocks noChangeArrowheads="1"/>
          </p:cNvSpPr>
          <p:nvPr/>
        </p:nvSpPr>
        <p:spPr bwMode="auto">
          <a:xfrm>
            <a:off x="1703388" y="4976814"/>
            <a:ext cx="40322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Own_house is the best choice for the root. </a:t>
            </a:r>
          </a:p>
        </p:txBody>
      </p:sp>
      <p:sp>
        <p:nvSpPr>
          <p:cNvPr id="37897" name="Rectangle 22"/>
          <p:cNvSpPr>
            <a:spLocks noChangeArrowheads="1"/>
          </p:cNvSpPr>
          <p:nvPr/>
        </p:nvSpPr>
        <p:spPr bwMode="auto">
          <a:xfrm>
            <a:off x="1524000" y="2966264"/>
            <a:ext cx="37061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37898" name="Object 21"/>
          <p:cNvGraphicFramePr>
            <a:graphicFrameLocks noChangeAspect="1"/>
          </p:cNvGraphicFramePr>
          <p:nvPr/>
        </p:nvGraphicFramePr>
        <p:xfrm>
          <a:off x="1566863" y="850900"/>
          <a:ext cx="4667250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1" name="Equation" r:id="rId7" imgW="2946240" imgH="393480" progId="Equation.3">
                  <p:embed/>
                </p:oleObj>
              </mc:Choice>
              <mc:Fallback>
                <p:oleObj name="Equation" r:id="rId7" imgW="29462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6863" y="850900"/>
                        <a:ext cx="4667250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9" name="Rectangle 24"/>
          <p:cNvSpPr>
            <a:spLocks noChangeArrowheads="1"/>
          </p:cNvSpPr>
          <p:nvPr/>
        </p:nvSpPr>
        <p:spPr bwMode="auto">
          <a:xfrm>
            <a:off x="1524000" y="2690039"/>
            <a:ext cx="37061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37900" name="Object 23"/>
          <p:cNvGraphicFramePr>
            <a:graphicFrameLocks noChangeAspect="1"/>
          </p:cNvGraphicFramePr>
          <p:nvPr/>
        </p:nvGraphicFramePr>
        <p:xfrm>
          <a:off x="1584326" y="1793876"/>
          <a:ext cx="4594225" cy="1363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2" name="Equation" r:id="rId9" imgW="3530520" imgH="1002960" progId="Equation.3">
                  <p:embed/>
                </p:oleObj>
              </mc:Choice>
              <mc:Fallback>
                <p:oleObj name="Equation" r:id="rId9" imgW="3530520" imgH="1002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4326" y="1793876"/>
                        <a:ext cx="4594225" cy="1363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01" name="Rectangle 27"/>
          <p:cNvSpPr>
            <a:spLocks noChangeArrowheads="1"/>
          </p:cNvSpPr>
          <p:nvPr/>
        </p:nvSpPr>
        <p:spPr bwMode="auto">
          <a:xfrm>
            <a:off x="1524000" y="2685276"/>
            <a:ext cx="37061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37902" name="Object 26"/>
          <p:cNvGraphicFramePr>
            <a:graphicFrameLocks noChangeAspect="1"/>
          </p:cNvGraphicFramePr>
          <p:nvPr/>
        </p:nvGraphicFramePr>
        <p:xfrm>
          <a:off x="1547814" y="3373438"/>
          <a:ext cx="5964237" cy="147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3" name="Equation" r:id="rId11" imgW="4381200" imgH="1002960" progId="Equation.3">
                  <p:embed/>
                </p:oleObj>
              </mc:Choice>
              <mc:Fallback>
                <p:oleObj name="Equation" r:id="rId11" imgW="4381200" imgH="1002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4" y="3373438"/>
                        <a:ext cx="5964237" cy="1479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598921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1840</TotalTime>
  <Words>196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Century Gothic</vt:lpstr>
      <vt:lpstr>Garamond</vt:lpstr>
      <vt:lpstr>Wingdings</vt:lpstr>
      <vt:lpstr>Wingdings 3</vt:lpstr>
      <vt:lpstr>Wisp</vt:lpstr>
      <vt:lpstr>Equation</vt:lpstr>
      <vt:lpstr>Worksheet</vt:lpstr>
      <vt:lpstr>Information theory: Entropy measure</vt:lpstr>
      <vt:lpstr>Entropy measure: let us get a feeling</vt:lpstr>
      <vt:lpstr>Information gain</vt:lpstr>
      <vt:lpstr>Information gain (cont …)</vt:lpstr>
      <vt:lpstr>The loan data</vt:lpstr>
      <vt:lpstr>An example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67</cp:revision>
  <dcterms:created xsi:type="dcterms:W3CDTF">2016-08-31T19:16:09Z</dcterms:created>
  <dcterms:modified xsi:type="dcterms:W3CDTF">2020-03-04T01:50:23Z</dcterms:modified>
</cp:coreProperties>
</file>