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7"/>
  </p:notesMasterIdLst>
  <p:sldIdLst>
    <p:sldId id="260" r:id="rId2"/>
    <p:sldId id="326" r:id="rId3"/>
    <p:sldId id="274" r:id="rId4"/>
    <p:sldId id="329" r:id="rId5"/>
    <p:sldId id="331" r:id="rId6"/>
    <p:sldId id="334" r:id="rId7"/>
    <p:sldId id="335" r:id="rId8"/>
    <p:sldId id="336" r:id="rId9"/>
    <p:sldId id="337" r:id="rId10"/>
    <p:sldId id="338" r:id="rId11"/>
    <p:sldId id="339" r:id="rId12"/>
    <p:sldId id="332" r:id="rId13"/>
    <p:sldId id="328" r:id="rId14"/>
    <p:sldId id="327" r:id="rId15"/>
    <p:sldId id="275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2" y="8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1E65F-3C9D-4AC9-89F5-390E3D97661A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6DF614-E641-4A77-8CEE-07AA86329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023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6F1416-4176-40FA-8C58-DA6B82AFF2B7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90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0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1189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95EC09-4769-4F34-905C-031812D0E05A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48567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95EC09-4769-4F34-905C-031812D0E05A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31788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95EC09-4769-4F34-905C-031812D0E05A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00231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EABEA23-CB2C-450D-B5D2-DF9490C12F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164F72-ACAD-40BE-8FE9-9A32A3CE1F9F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50178" name="Rectangle 2">
            <a:extLst>
              <a:ext uri="{FF2B5EF4-FFF2-40B4-BE49-F238E27FC236}">
                <a16:creationId xmlns:a16="http://schemas.microsoft.com/office/drawing/2014/main" id="{10E3E1A1-1D87-42D1-A504-E14171F59D3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55600" y="687388"/>
            <a:ext cx="6227763" cy="3503612"/>
          </a:xfrm>
          <a:ln/>
        </p:spPr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32D62687-68D8-44C8-8D28-F1C985A1F6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421188"/>
            <a:ext cx="5105400" cy="4191000"/>
          </a:xfrm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69457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0957EC-EA3A-42F8-B312-798E97125966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292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2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68386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C7FF363-AC0A-4FD2-B1D3-49C464FD94F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57BEAE-1C75-4365-AEF4-989FFF1C75F3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48482" name="Rectangle 2">
            <a:extLst>
              <a:ext uri="{FF2B5EF4-FFF2-40B4-BE49-F238E27FC236}">
                <a16:creationId xmlns:a16="http://schemas.microsoft.com/office/drawing/2014/main" id="{0B13F058-2984-4730-A565-7F82453950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3" name="Rectangle 3">
            <a:extLst>
              <a:ext uri="{FF2B5EF4-FFF2-40B4-BE49-F238E27FC236}">
                <a16:creationId xmlns:a16="http://schemas.microsoft.com/office/drawing/2014/main" id="{5009938C-345F-498D-BEA7-A90816E93F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95EC09-4769-4F34-905C-031812D0E05A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69447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95EC09-4769-4F34-905C-031812D0E05A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3778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95EC09-4769-4F34-905C-031812D0E05A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99354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95EC09-4769-4F34-905C-031812D0E05A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66155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95EC09-4769-4F34-905C-031812D0E05A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826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95EC09-4769-4F34-905C-031812D0E05A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23758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95EC09-4769-4F34-905C-031812D0E05A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36243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52400"/>
            <a:ext cx="11176000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12800" y="1295401"/>
            <a:ext cx="5435600" cy="4905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1600" y="1295401"/>
            <a:ext cx="5435600" cy="4905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34067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25600" y="6324600"/>
            <a:ext cx="8534400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A. Levitin “Introduction to the Design &amp; Analysis of Algorithms,” 3rd ed., Ch. 3 ©2012 Pearson Education, Inc. Upper Saddle River, NJ. All Rights Reserved.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52000" y="6553200"/>
            <a:ext cx="2540000" cy="304800"/>
          </a:xfrm>
        </p:spPr>
        <p:txBody>
          <a:bodyPr/>
          <a:lstStyle>
            <a:lvl1pPr>
              <a:defRPr/>
            </a:lvl1pPr>
          </a:lstStyle>
          <a:p>
            <a:fld id="{2215B634-A01A-48F4-88DC-ACEBF2E78AD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0657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  <p:sldLayoutId id="214748366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3 ©2012 Pearson Education, Inc. Upper Saddle River, NJ. All Rights Reserved.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AEA5A-E644-4969-82C6-FBB6C630CBD4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Brute-Force String Matching</a:t>
            </a:r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066801"/>
            <a:ext cx="8686800" cy="5286375"/>
          </a:xfrm>
        </p:spPr>
        <p:txBody>
          <a:bodyPr/>
          <a:lstStyle/>
          <a:p>
            <a:pPr marL="457200" indent="-457200"/>
            <a:r>
              <a:rPr lang="en-US" altLang="en-US" i="1" u="sng"/>
              <a:t>pattern</a:t>
            </a:r>
            <a:r>
              <a:rPr lang="en-US" altLang="en-US"/>
              <a:t>: a string of </a:t>
            </a:r>
            <a:r>
              <a:rPr lang="en-US" altLang="en-US" i="1"/>
              <a:t>m</a:t>
            </a:r>
            <a:r>
              <a:rPr lang="en-US" altLang="en-US"/>
              <a:t> characters to search for</a:t>
            </a:r>
          </a:p>
          <a:p>
            <a:pPr marL="457200" indent="-457200"/>
            <a:r>
              <a:rPr lang="en-US" altLang="en-US" i="1" u="sng"/>
              <a:t>text</a:t>
            </a:r>
            <a:r>
              <a:rPr lang="en-US" altLang="en-US"/>
              <a:t>: a (longer) string of </a:t>
            </a:r>
            <a:r>
              <a:rPr lang="en-US" altLang="en-US" i="1"/>
              <a:t>n</a:t>
            </a:r>
            <a:r>
              <a:rPr lang="en-US" altLang="en-US"/>
              <a:t> characters to search in</a:t>
            </a:r>
          </a:p>
          <a:p>
            <a:pPr marL="457200" indent="-457200"/>
            <a:r>
              <a:rPr lang="en-US" altLang="en-US">
                <a:sym typeface="Symbol" panose="05050102010706020507" pitchFamily="18" charset="2"/>
              </a:rPr>
              <a:t>problem: find a substring in the text that matches the pattern</a:t>
            </a:r>
            <a:endParaRPr lang="en-US" altLang="en-US"/>
          </a:p>
          <a:p>
            <a:pPr marL="457200" indent="-457200"/>
            <a:endParaRPr lang="en-US" altLang="en-US"/>
          </a:p>
          <a:p>
            <a:pPr marL="457200" indent="-457200">
              <a:buNone/>
            </a:pPr>
            <a:r>
              <a:rPr lang="en-US" altLang="en-US" u="sng"/>
              <a:t>Brute-force algorithm</a:t>
            </a:r>
          </a:p>
          <a:p>
            <a:pPr marL="457200" indent="-457200">
              <a:buNone/>
            </a:pPr>
            <a:r>
              <a:rPr lang="en-US" altLang="en-US"/>
              <a:t>Step 1  Align pattern at beginning of text</a:t>
            </a:r>
          </a:p>
          <a:p>
            <a:pPr marL="457200" indent="-457200">
              <a:buNone/>
            </a:pPr>
            <a:r>
              <a:rPr lang="en-US" altLang="en-US"/>
              <a:t>Step 2  Moving from left to right, compare each character of</a:t>
            </a:r>
            <a:br>
              <a:rPr lang="en-US" altLang="en-US"/>
            </a:br>
            <a:r>
              <a:rPr lang="en-US" altLang="en-US"/>
              <a:t>       pattern to the corresponding character in text until</a:t>
            </a:r>
          </a:p>
          <a:p>
            <a:pPr marL="1371600" lvl="2" indent="-342900"/>
            <a:r>
              <a:rPr lang="en-US" altLang="en-US" sz="2000"/>
              <a:t>all characters are found to match (successful search); or</a:t>
            </a:r>
          </a:p>
          <a:p>
            <a:pPr marL="1371600" lvl="2" indent="-342900"/>
            <a:r>
              <a:rPr lang="en-US" altLang="en-US" sz="2000"/>
              <a:t>a mismatch is detected</a:t>
            </a:r>
          </a:p>
          <a:p>
            <a:pPr marL="457200" indent="-457200">
              <a:buNone/>
            </a:pPr>
            <a:r>
              <a:rPr lang="en-US" altLang="en-US"/>
              <a:t>Step 3  While pattern is not found and the text is not yet</a:t>
            </a:r>
            <a:br>
              <a:rPr lang="en-US" altLang="en-US"/>
            </a:br>
            <a:r>
              <a:rPr lang="en-US" altLang="en-US"/>
              <a:t>       exhausted, realign pattern one position to the right and</a:t>
            </a:r>
            <a:br>
              <a:rPr lang="en-US" altLang="en-US"/>
            </a:br>
            <a:r>
              <a:rPr lang="en-US" altLang="en-US"/>
              <a:t>       repeat Step 2</a:t>
            </a:r>
          </a:p>
        </p:txBody>
      </p:sp>
    </p:spTree>
    <p:extLst>
      <p:ext uri="{BB962C8B-B14F-4D97-AF65-F5344CB8AC3E}">
        <p14:creationId xmlns:p14="http://schemas.microsoft.com/office/powerpoint/2010/main" val="4285114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866B6-12E6-42A1-B3DC-359901490454}" type="slidenum">
              <a:rPr lang="en-US" altLang="en-US"/>
              <a:pPr/>
              <a:t>10</a:t>
            </a:fld>
            <a:endParaRPr lang="en-US" alt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E4C6AF8-FBA5-4479-8D94-7EEE83C8BC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4532913"/>
              </p:ext>
            </p:extLst>
          </p:nvPr>
        </p:nvGraphicFramePr>
        <p:xfrm>
          <a:off x="3088974" y="1647568"/>
          <a:ext cx="81280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120">
                  <a:extLst>
                    <a:ext uri="{9D8B030D-6E8A-4147-A177-3AD203B41FA5}">
                      <a16:colId xmlns:a16="http://schemas.microsoft.com/office/drawing/2014/main" val="409088044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970730767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913421588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647105321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312467242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62965012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613280402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939466857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916409700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252098298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3021267776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3714606954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278662034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312298714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180143858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4065940991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519961463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582957948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175815223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318133082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3077016372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460029583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826895183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895696234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32539930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00680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68308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1985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95839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53984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10017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4810725"/>
                  </a:ext>
                </a:extLst>
              </a:tr>
            </a:tbl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E9DFDDF2-4A6F-4B64-A1E5-F027C85B3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968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866B6-12E6-42A1-B3DC-359901490454}" type="slidenum">
              <a:rPr lang="en-US" altLang="en-US"/>
              <a:pPr/>
              <a:t>11</a:t>
            </a:fld>
            <a:endParaRPr lang="en-US" alt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E4C6AF8-FBA5-4479-8D94-7EEE83C8BC6D}"/>
              </a:ext>
            </a:extLst>
          </p:cNvPr>
          <p:cNvGraphicFramePr>
            <a:graphicFrameLocks noGrp="1"/>
          </p:cNvGraphicFramePr>
          <p:nvPr/>
        </p:nvGraphicFramePr>
        <p:xfrm>
          <a:off x="3088974" y="1647568"/>
          <a:ext cx="81280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120">
                  <a:extLst>
                    <a:ext uri="{9D8B030D-6E8A-4147-A177-3AD203B41FA5}">
                      <a16:colId xmlns:a16="http://schemas.microsoft.com/office/drawing/2014/main" val="409088044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970730767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913421588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647105321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312467242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62965012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613280402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939466857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916409700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252098298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3021267776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3714606954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278662034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312298714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180143858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4065940991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519961463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582957948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175815223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318133082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3077016372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460029583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826895183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895696234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32539930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00680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68308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1985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95839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53984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10017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48107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7539820"/>
                  </a:ext>
                </a:extLst>
              </a:tr>
            </a:tbl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E9DFDDF2-4A6F-4B64-A1E5-F027C85B3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9278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866B6-12E6-42A1-B3DC-359901490454}" type="slidenum">
              <a:rPr lang="en-US" altLang="en-US"/>
              <a:pPr/>
              <a:t>12</a:t>
            </a:fld>
            <a:endParaRPr lang="en-US" alt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E4C6AF8-FBA5-4479-8D94-7EEE83C8BC6D}"/>
              </a:ext>
            </a:extLst>
          </p:cNvPr>
          <p:cNvGraphicFramePr>
            <a:graphicFrameLocks noGrp="1"/>
          </p:cNvGraphicFramePr>
          <p:nvPr/>
        </p:nvGraphicFramePr>
        <p:xfrm>
          <a:off x="3434963" y="152400"/>
          <a:ext cx="8128000" cy="667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120">
                  <a:extLst>
                    <a:ext uri="{9D8B030D-6E8A-4147-A177-3AD203B41FA5}">
                      <a16:colId xmlns:a16="http://schemas.microsoft.com/office/drawing/2014/main" val="409088044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970730767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913421588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647105321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312467242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62965012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613280402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939466857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916409700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252098298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3021267776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3714606954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278662034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312298714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180143858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4065940991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519961463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582957948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175815223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318133082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3077016372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460029583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826895183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895696234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32539930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00680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68308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1985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95839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53984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10017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48107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75398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10529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96560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98889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91466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29708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5454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67666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98220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75555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0026368"/>
                  </a:ext>
                </a:extLst>
              </a:tr>
            </a:tbl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E9DFDDF2-4A6F-4B64-A1E5-F027C85B3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1CE4159-714A-4AC5-AAC0-A6FB0DA8FD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5704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5F7AC-9A3B-44D5-91B4-ED660AE74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String Matching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C387B4-0484-48C2-870C-0A01C024569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en-US" b="1" dirty="0" err="1"/>
              <a:t>abacaabaccabacabaabb</a:t>
            </a:r>
            <a:endParaRPr lang="en-US" altLang="en-US" b="1" dirty="0"/>
          </a:p>
          <a:p>
            <a:r>
              <a:rPr lang="en-US" altLang="en-US" b="1" dirty="0" err="1"/>
              <a:t>abacab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165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6D26E351-640D-4AD8-A8FE-5878A7EC1F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String Matching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20F7CACE-1445-4747-84A2-E4B3F9B8B6E6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981200" y="1600200"/>
            <a:ext cx="4114800" cy="4800600"/>
          </a:xfrm>
          <a:solidFill>
            <a:srgbClr val="DDDDDD"/>
          </a:solidFill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Courier New" panose="02070309020205020404" pitchFamily="49" charset="0"/>
              </a:rPr>
              <a:t>abacaabacc</a:t>
            </a:r>
            <a:r>
              <a:rPr lang="en-US" altLang="en-US" sz="2400" b="1">
                <a:solidFill>
                  <a:srgbClr val="FF0000"/>
                </a:solidFill>
                <a:latin typeface="Courier New" panose="02070309020205020404" pitchFamily="49" charset="0"/>
              </a:rPr>
              <a:t>abacab</a:t>
            </a:r>
            <a:r>
              <a:rPr lang="en-US" altLang="en-US" sz="2400" b="1">
                <a:latin typeface="Courier New" panose="02070309020205020404" pitchFamily="49" charset="0"/>
              </a:rPr>
              <a:t>aabb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0000FF"/>
                </a:solidFill>
                <a:latin typeface="Courier New" panose="02070309020205020404" pitchFamily="49" charset="0"/>
              </a:rPr>
              <a:t>abaca</a:t>
            </a:r>
            <a:r>
              <a:rPr lang="en-US" altLang="en-US" sz="2400" b="1">
                <a:solidFill>
                  <a:srgbClr val="CC00CC"/>
                </a:solidFill>
                <a:latin typeface="Courier New" panose="02070309020205020404" pitchFamily="49" charset="0"/>
              </a:rPr>
              <a:t>b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CC00CC"/>
                </a:solidFill>
                <a:latin typeface="Courier New" panose="02070309020205020404" pitchFamily="49" charset="0"/>
              </a:rPr>
              <a:t> a</a:t>
            </a:r>
            <a:r>
              <a:rPr lang="en-US" altLang="en-US" sz="2400" b="1">
                <a:latin typeface="Courier New" panose="02070309020205020404" pitchFamily="49" charset="0"/>
              </a:rPr>
              <a:t>bacab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Courier New" panose="02070309020205020404" pitchFamily="49" charset="0"/>
              </a:rPr>
              <a:t>  </a:t>
            </a:r>
            <a:r>
              <a:rPr lang="en-US" altLang="en-US" sz="2400" b="1">
                <a:solidFill>
                  <a:srgbClr val="0000FF"/>
                </a:solidFill>
                <a:latin typeface="Courier New" panose="02070309020205020404" pitchFamily="49" charset="0"/>
              </a:rPr>
              <a:t>a</a:t>
            </a:r>
            <a:r>
              <a:rPr lang="en-US" altLang="en-US" sz="2400" b="1">
                <a:solidFill>
                  <a:srgbClr val="CC00CC"/>
                </a:solidFill>
                <a:latin typeface="Courier New" panose="02070309020205020404" pitchFamily="49" charset="0"/>
              </a:rPr>
              <a:t>b</a:t>
            </a:r>
            <a:r>
              <a:rPr lang="en-US" altLang="en-US" sz="2400" b="1">
                <a:latin typeface="Courier New" panose="02070309020205020404" pitchFamily="49" charset="0"/>
              </a:rPr>
              <a:t>acab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Courier New" panose="02070309020205020404" pitchFamily="49" charset="0"/>
              </a:rPr>
              <a:t>   </a:t>
            </a:r>
            <a:r>
              <a:rPr lang="en-US" altLang="en-US" sz="2400" b="1">
                <a:solidFill>
                  <a:srgbClr val="CC00CC"/>
                </a:solidFill>
                <a:latin typeface="Courier New" panose="02070309020205020404" pitchFamily="49" charset="0"/>
              </a:rPr>
              <a:t>a</a:t>
            </a:r>
            <a:r>
              <a:rPr lang="en-US" altLang="en-US" sz="2400" b="1">
                <a:latin typeface="Courier New" panose="02070309020205020404" pitchFamily="49" charset="0"/>
              </a:rPr>
              <a:t>bacab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Courier New" panose="02070309020205020404" pitchFamily="49" charset="0"/>
              </a:rPr>
              <a:t>    </a:t>
            </a:r>
            <a:r>
              <a:rPr lang="en-US" altLang="en-US" sz="2400" b="1">
                <a:solidFill>
                  <a:srgbClr val="0000FF"/>
                </a:solidFill>
                <a:latin typeface="Courier New" panose="02070309020205020404" pitchFamily="49" charset="0"/>
              </a:rPr>
              <a:t>a</a:t>
            </a:r>
            <a:r>
              <a:rPr lang="en-US" altLang="en-US" sz="2400" b="1">
                <a:solidFill>
                  <a:srgbClr val="CC00CC"/>
                </a:solidFill>
                <a:latin typeface="Courier New" panose="02070309020205020404" pitchFamily="49" charset="0"/>
              </a:rPr>
              <a:t>b</a:t>
            </a:r>
            <a:r>
              <a:rPr lang="en-US" altLang="en-US" sz="2400" b="1">
                <a:latin typeface="Courier New" panose="02070309020205020404" pitchFamily="49" charset="0"/>
              </a:rPr>
              <a:t>acab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Courier New" panose="02070309020205020404" pitchFamily="49" charset="0"/>
              </a:rPr>
              <a:t>     </a:t>
            </a:r>
            <a:r>
              <a:rPr lang="en-US" altLang="en-US" sz="2400" b="1">
                <a:solidFill>
                  <a:srgbClr val="0000FF"/>
                </a:solidFill>
                <a:latin typeface="Courier New" panose="02070309020205020404" pitchFamily="49" charset="0"/>
              </a:rPr>
              <a:t>abac</a:t>
            </a:r>
            <a:r>
              <a:rPr lang="en-US" altLang="en-US" sz="2400" b="1">
                <a:solidFill>
                  <a:srgbClr val="CC00CC"/>
                </a:solidFill>
                <a:latin typeface="Courier New" panose="02070309020205020404" pitchFamily="49" charset="0"/>
              </a:rPr>
              <a:t>a</a:t>
            </a:r>
            <a:r>
              <a:rPr lang="en-US" altLang="en-US" sz="2400" b="1">
                <a:latin typeface="Courier New" panose="02070309020205020404" pitchFamily="49" charset="0"/>
              </a:rPr>
              <a:t>b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Courier New" panose="02070309020205020404" pitchFamily="49" charset="0"/>
              </a:rPr>
              <a:t>      </a:t>
            </a:r>
            <a:r>
              <a:rPr lang="en-US" altLang="en-US" sz="2400" b="1">
                <a:solidFill>
                  <a:srgbClr val="CC00CC"/>
                </a:solidFill>
                <a:latin typeface="Courier New" panose="02070309020205020404" pitchFamily="49" charset="0"/>
              </a:rPr>
              <a:t>a</a:t>
            </a:r>
            <a:r>
              <a:rPr lang="en-US" altLang="en-US" sz="2400" b="1">
                <a:latin typeface="Courier New" panose="02070309020205020404" pitchFamily="49" charset="0"/>
              </a:rPr>
              <a:t>bacab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Courier New" panose="02070309020205020404" pitchFamily="49" charset="0"/>
              </a:rPr>
              <a:t>       </a:t>
            </a:r>
            <a:r>
              <a:rPr lang="en-US" altLang="en-US" sz="2400" b="1">
                <a:solidFill>
                  <a:srgbClr val="0000FF"/>
                </a:solidFill>
                <a:latin typeface="Courier New" panose="02070309020205020404" pitchFamily="49" charset="0"/>
              </a:rPr>
              <a:t>a</a:t>
            </a:r>
            <a:r>
              <a:rPr lang="en-US" altLang="en-US" sz="2400" b="1">
                <a:solidFill>
                  <a:srgbClr val="CC00CC"/>
                </a:solidFill>
                <a:latin typeface="Courier New" panose="02070309020205020404" pitchFamily="49" charset="0"/>
              </a:rPr>
              <a:t>b</a:t>
            </a:r>
            <a:r>
              <a:rPr lang="en-US" altLang="en-US" sz="2400" b="1">
                <a:latin typeface="Courier New" panose="02070309020205020404" pitchFamily="49" charset="0"/>
              </a:rPr>
              <a:t>acab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Courier New" panose="02070309020205020404" pitchFamily="49" charset="0"/>
              </a:rPr>
              <a:t>        </a:t>
            </a:r>
            <a:r>
              <a:rPr lang="en-US" altLang="en-US" sz="2400" b="1">
                <a:solidFill>
                  <a:srgbClr val="CC00CC"/>
                </a:solidFill>
                <a:latin typeface="Courier New" panose="02070309020205020404" pitchFamily="49" charset="0"/>
              </a:rPr>
              <a:t>a</a:t>
            </a:r>
            <a:r>
              <a:rPr lang="en-US" altLang="en-US" sz="2400" b="1">
                <a:latin typeface="Courier New" panose="02070309020205020404" pitchFamily="49" charset="0"/>
              </a:rPr>
              <a:t>bacab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Courier New" panose="02070309020205020404" pitchFamily="49" charset="0"/>
              </a:rPr>
              <a:t>         </a:t>
            </a:r>
            <a:r>
              <a:rPr lang="en-US" altLang="en-US" sz="2400" b="1">
                <a:solidFill>
                  <a:srgbClr val="CC00CC"/>
                </a:solidFill>
                <a:latin typeface="Courier New" panose="02070309020205020404" pitchFamily="49" charset="0"/>
              </a:rPr>
              <a:t>a</a:t>
            </a:r>
            <a:r>
              <a:rPr lang="en-US" altLang="en-US" sz="2400" b="1">
                <a:latin typeface="Courier New" panose="02070309020205020404" pitchFamily="49" charset="0"/>
              </a:rPr>
              <a:t>bacab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Courier New" panose="02070309020205020404" pitchFamily="49" charset="0"/>
              </a:rPr>
              <a:t>          </a:t>
            </a:r>
            <a:r>
              <a:rPr lang="en-US" altLang="en-US" sz="2400" b="1">
                <a:solidFill>
                  <a:srgbClr val="0000FF"/>
                </a:solidFill>
                <a:latin typeface="Courier New" panose="02070309020205020404" pitchFamily="49" charset="0"/>
              </a:rPr>
              <a:t>abacab</a:t>
            </a:r>
          </a:p>
        </p:txBody>
      </p:sp>
      <p:sp>
        <p:nvSpPr>
          <p:cNvPr id="49156" name="Rectangle 4">
            <a:extLst>
              <a:ext uri="{FF2B5EF4-FFF2-40B4-BE49-F238E27FC236}">
                <a16:creationId xmlns:a16="http://schemas.microsoft.com/office/drawing/2014/main" id="{B0994EBC-5F5E-4BD1-B7B5-2A9F3F8539A1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6427788" y="1600201"/>
            <a:ext cx="3783012" cy="1508125"/>
          </a:xfrm>
          <a:solidFill>
            <a:srgbClr val="CCFFCC"/>
          </a:solidFill>
        </p:spPr>
        <p:txBody>
          <a:bodyPr/>
          <a:lstStyle/>
          <a:p>
            <a:r>
              <a:rPr lang="en-US" altLang="en-US" sz="2000" b="1"/>
              <a:t>The brute force algorithm</a:t>
            </a:r>
          </a:p>
          <a:p>
            <a:r>
              <a:rPr lang="en-US" altLang="en-US" sz="2000" b="1"/>
              <a:t>22+6=</a:t>
            </a:r>
            <a:r>
              <a:rPr lang="en-US" altLang="en-US" sz="2400" b="1"/>
              <a:t>28</a:t>
            </a:r>
            <a:r>
              <a:rPr lang="en-US" altLang="en-US" sz="2000" b="1"/>
              <a:t> </a:t>
            </a:r>
            <a:r>
              <a:rPr lang="en-US" altLang="en-US" sz="2000"/>
              <a:t>comparisons.</a:t>
            </a:r>
            <a:br>
              <a:rPr lang="en-US" altLang="en-US" sz="2000"/>
            </a:br>
            <a:endParaRPr lang="en-US" altLang="en-US" sz="2000"/>
          </a:p>
        </p:txBody>
      </p:sp>
      <p:sp>
        <p:nvSpPr>
          <p:cNvPr id="49157" name="Line 5">
            <a:extLst>
              <a:ext uri="{FF2B5EF4-FFF2-40B4-BE49-F238E27FC236}">
                <a16:creationId xmlns:a16="http://schemas.microsoft.com/office/drawing/2014/main" id="{4A2DCD57-9842-403B-AC85-E4592558FBF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98900" y="1447800"/>
            <a:ext cx="0" cy="38100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58" name="Line 6">
            <a:extLst>
              <a:ext uri="{FF2B5EF4-FFF2-40B4-BE49-F238E27FC236}">
                <a16:creationId xmlns:a16="http://schemas.microsoft.com/office/drawing/2014/main" id="{BF35CFC9-EFB4-4490-9845-B2C3540D1C1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03800" y="1447800"/>
            <a:ext cx="0" cy="38100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515726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3 ©2012 Pearson Education, Inc. Upper Saddle River, NJ. All Rights Reserved. 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C0EC4-0A03-4F74-8AA9-8F2B0E45C7E5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285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Pseudocode and Efficiency  </a:t>
            </a:r>
          </a:p>
        </p:txBody>
      </p:sp>
      <p:sp>
        <p:nvSpPr>
          <p:cNvPr id="285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33600" y="5638800"/>
            <a:ext cx="4076700" cy="685800"/>
          </a:xfrm>
        </p:spPr>
        <p:txBody>
          <a:bodyPr/>
          <a:lstStyle/>
          <a:p>
            <a:pPr marL="457200" indent="-457200">
              <a:buNone/>
            </a:pPr>
            <a:r>
              <a:rPr lang="en-US" altLang="en-US"/>
              <a:t>Efficiency:</a:t>
            </a:r>
          </a:p>
        </p:txBody>
      </p:sp>
      <p:pic>
        <p:nvPicPr>
          <p:cNvPr id="285700" name="Picture 4" descr="3_2b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33600" y="1143000"/>
            <a:ext cx="8382000" cy="4279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2389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9" name="Rectangle 3">
            <a:extLst>
              <a:ext uri="{FF2B5EF4-FFF2-40B4-BE49-F238E27FC236}">
                <a16:creationId xmlns:a16="http://schemas.microsoft.com/office/drawing/2014/main" id="{4523582F-7262-4EC1-A3D7-39FE65AD77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</a:pPr>
            <a:r>
              <a:rPr lang="en-US" altLang="en-US" sz="2400"/>
              <a:t>Assume |T| = n and |P| = m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2400"/>
          </a:p>
          <a:p>
            <a:pPr lvl="1">
              <a:lnSpc>
                <a:spcPct val="80000"/>
              </a:lnSpc>
              <a:buFontTx/>
              <a:buNone/>
            </a:pPr>
            <a:endParaRPr lang="en-US" altLang="en-US" sz="2000"/>
          </a:p>
          <a:p>
            <a:pPr lvl="1">
              <a:lnSpc>
                <a:spcPct val="80000"/>
              </a:lnSpc>
              <a:buFontTx/>
              <a:buNone/>
            </a:pPr>
            <a:endParaRPr lang="en-US" altLang="en-US" sz="2000"/>
          </a:p>
          <a:p>
            <a:pPr lvl="1">
              <a:lnSpc>
                <a:spcPct val="80000"/>
              </a:lnSpc>
              <a:buFontTx/>
              <a:buNone/>
            </a:pPr>
            <a:endParaRPr lang="en-US" altLang="en-US" sz="2000"/>
          </a:p>
          <a:p>
            <a:pPr lvl="1">
              <a:lnSpc>
                <a:spcPct val="80000"/>
              </a:lnSpc>
              <a:buFontTx/>
              <a:buNone/>
            </a:pPr>
            <a:endParaRPr lang="en-US" altLang="en-US" sz="2000"/>
          </a:p>
          <a:p>
            <a:pPr lvl="1">
              <a:lnSpc>
                <a:spcPct val="80000"/>
              </a:lnSpc>
              <a:buFontTx/>
              <a:buNone/>
            </a:pPr>
            <a:endParaRPr lang="en-US" altLang="en-US" sz="2000"/>
          </a:p>
          <a:p>
            <a:pPr lvl="1">
              <a:lnSpc>
                <a:spcPct val="80000"/>
              </a:lnSpc>
              <a:buFontTx/>
              <a:buNone/>
            </a:pPr>
            <a:endParaRPr lang="en-US" altLang="en-US" sz="2000"/>
          </a:p>
          <a:p>
            <a:pPr lvl="1">
              <a:lnSpc>
                <a:spcPct val="80000"/>
              </a:lnSpc>
              <a:buFontTx/>
              <a:buNone/>
            </a:pPr>
            <a:endParaRPr lang="en-US" altLang="en-US" sz="2000"/>
          </a:p>
          <a:p>
            <a:pPr lvl="1">
              <a:lnSpc>
                <a:spcPct val="80000"/>
              </a:lnSpc>
              <a:buFontTx/>
              <a:buNone/>
            </a:pPr>
            <a:endParaRPr lang="en-US" altLang="en-US" sz="2000"/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000"/>
              <a:t>Compare until a match is found. If so return the index where match occurs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000"/>
              <a:t>else return -1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400"/>
              <a:t>      </a:t>
            </a:r>
          </a:p>
        </p:txBody>
      </p:sp>
      <p:sp>
        <p:nvSpPr>
          <p:cNvPr id="147460" name="Rectangle 4">
            <a:extLst>
              <a:ext uri="{FF2B5EF4-FFF2-40B4-BE49-F238E27FC236}">
                <a16:creationId xmlns:a16="http://schemas.microsoft.com/office/drawing/2014/main" id="{6911D4C7-3583-4AAB-8526-EEC1492D4D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2057400"/>
            <a:ext cx="7391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Text T</a:t>
            </a:r>
          </a:p>
        </p:txBody>
      </p:sp>
      <p:sp>
        <p:nvSpPr>
          <p:cNvPr id="147461" name="Rectangle 5">
            <a:extLst>
              <a:ext uri="{FF2B5EF4-FFF2-40B4-BE49-F238E27FC236}">
                <a16:creationId xmlns:a16="http://schemas.microsoft.com/office/drawing/2014/main" id="{C4ACAF5B-7321-4B3A-9722-7AE497953D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2438400"/>
            <a:ext cx="1828800" cy="3048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Pattern P</a:t>
            </a:r>
          </a:p>
        </p:txBody>
      </p:sp>
      <p:sp>
        <p:nvSpPr>
          <p:cNvPr id="147462" name="Rectangle 6">
            <a:extLst>
              <a:ext uri="{FF2B5EF4-FFF2-40B4-BE49-F238E27FC236}">
                <a16:creationId xmlns:a16="http://schemas.microsoft.com/office/drawing/2014/main" id="{53121319-E0AA-4CF6-B3AD-C2EEB3FD41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2819400"/>
            <a:ext cx="1828800" cy="3048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Pattern P</a:t>
            </a:r>
          </a:p>
        </p:txBody>
      </p:sp>
      <p:sp>
        <p:nvSpPr>
          <p:cNvPr id="147463" name="Rectangle 7">
            <a:extLst>
              <a:ext uri="{FF2B5EF4-FFF2-40B4-BE49-F238E27FC236}">
                <a16:creationId xmlns:a16="http://schemas.microsoft.com/office/drawing/2014/main" id="{1E1210DC-E190-4C84-A24F-75DAA31C66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3200400"/>
            <a:ext cx="1828800" cy="3048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Pattern P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6AC3200-3986-43D9-A265-C2C5A6FF1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3 ©2012 Pearson Education, Inc. Upper Saddle River, NJ. All Rights Reserved.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866B6-12E6-42A1-B3DC-359901490454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152400"/>
            <a:ext cx="8458200" cy="685800"/>
          </a:xfrm>
        </p:spPr>
        <p:txBody>
          <a:bodyPr>
            <a:normAutofit fontScale="90000"/>
          </a:bodyPr>
          <a:lstStyle/>
          <a:p>
            <a:r>
              <a:rPr lang="en-US" altLang="en-US"/>
              <a:t>Examples of Brute-Force String Matching</a:t>
            </a:r>
            <a:r>
              <a:rPr lang="en-US" altLang="en-US" sz="3200"/>
              <a:t> </a:t>
            </a:r>
          </a:p>
        </p:txBody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266826"/>
            <a:ext cx="8686800" cy="4981575"/>
          </a:xfrm>
        </p:spPr>
        <p:txBody>
          <a:bodyPr/>
          <a:lstStyle/>
          <a:p>
            <a:pPr marL="457200" indent="-457200">
              <a:buNone/>
            </a:pPr>
            <a:r>
              <a:rPr lang="en-US" altLang="en-US" dirty="0">
                <a:latin typeface="SimSun" panose="02010600030101010101" pitchFamily="2" charset="-122"/>
              </a:rPr>
              <a:t>T</a:t>
            </a:r>
            <a:r>
              <a:rPr lang="en-US" altLang="en-US" dirty="0"/>
              <a:t>ext:           </a:t>
            </a:r>
            <a:r>
              <a:rPr lang="en-US" altLang="en-US" dirty="0">
                <a:latin typeface="SimSun" panose="02010600030101010101" pitchFamily="2" charset="-122"/>
              </a:rPr>
              <a:t>10010101101001100101111010 </a:t>
            </a:r>
          </a:p>
          <a:p>
            <a:pPr marL="457200" indent="-457200">
              <a:buNone/>
            </a:pPr>
            <a:r>
              <a:rPr lang="en-US" altLang="en-US" dirty="0"/>
              <a:t>Pattern:   </a:t>
            </a:r>
            <a:r>
              <a:rPr lang="en-US" altLang="en-US" dirty="0">
                <a:latin typeface="SimSun" panose="02010600030101010101" pitchFamily="2" charset="-122"/>
              </a:rPr>
              <a:t> 001011</a:t>
            </a:r>
          </a:p>
          <a:p>
            <a:pPr marL="457200" indent="-457200">
              <a:buNone/>
            </a:pPr>
            <a:r>
              <a:rPr lang="en-US" altLang="en-US" dirty="0">
                <a:latin typeface="SimSun" panose="02010600030101010101" pitchFamily="2" charset="-122"/>
              </a:rPr>
              <a:t>                                        </a:t>
            </a:r>
          </a:p>
          <a:p>
            <a:pPr marL="457200" indent="-457200">
              <a:buFont typeface="Monotype Sorts" pitchFamily="2" charset="2"/>
              <a:buAutoNum type="arabicPeriod"/>
            </a:pPr>
            <a:endParaRPr lang="en-US" altLang="en-US" dirty="0"/>
          </a:p>
          <a:p>
            <a:pPr marL="457200" indent="-457200">
              <a:buFont typeface="Monotype Sorts" pitchFamily="2" charset="2"/>
              <a:buAutoNum type="arabicPeriod"/>
            </a:pPr>
            <a:endParaRPr lang="en-US" altLang="en-US" dirty="0"/>
          </a:p>
          <a:p>
            <a:pPr marL="457200" indent="-457200">
              <a:buFont typeface="Monotype Sorts" pitchFamily="2" charset="2"/>
              <a:buAutoNum type="arabicPeriod"/>
            </a:pPr>
            <a:endParaRPr lang="en-US" altLang="en-US" dirty="0"/>
          </a:p>
          <a:p>
            <a:pPr marL="457200" indent="-457200">
              <a:buNone/>
            </a:pPr>
            <a:r>
              <a:rPr lang="en-US" altLang="en-US" dirty="0"/>
              <a:t>Text:      </a:t>
            </a:r>
            <a:r>
              <a:rPr lang="en-US" altLang="en-US" dirty="0">
                <a:latin typeface="SimSun" panose="02010600030101010101" pitchFamily="2" charset="-122"/>
              </a:rPr>
              <a:t>It is never too late to have a happy childhood.</a:t>
            </a:r>
            <a:endParaRPr lang="en-US" altLang="en-US" dirty="0"/>
          </a:p>
          <a:p>
            <a:pPr marL="457200" indent="-457200">
              <a:buNone/>
            </a:pPr>
            <a:r>
              <a:rPr lang="en-US" altLang="en-US" dirty="0"/>
              <a:t>Pattern: </a:t>
            </a:r>
            <a:r>
              <a:rPr lang="en-US" altLang="en-US" dirty="0">
                <a:latin typeface="SimSun" panose="02010600030101010101" pitchFamily="2" charset="-122"/>
              </a:rPr>
              <a:t>happy</a:t>
            </a:r>
          </a:p>
          <a:p>
            <a:pPr marL="457200" indent="-457200">
              <a:buNone/>
            </a:pPr>
            <a:endParaRPr lang="en-US" altLang="en-US" dirty="0"/>
          </a:p>
          <a:p>
            <a:pPr marL="457200" indent="-457200">
              <a:buNone/>
            </a:pPr>
            <a:endParaRPr lang="en-US" altLang="en-US" dirty="0">
              <a:latin typeface="SimSun" panose="02010600030101010101" pitchFamily="2" charset="-122"/>
            </a:endParaRPr>
          </a:p>
          <a:p>
            <a:pPr marL="457200" indent="-457200"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09771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3 ©2012 Pearson Education, Inc. Upper Saddle River, NJ. All Rights Reserved.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866B6-12E6-42A1-B3DC-359901490454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152400"/>
            <a:ext cx="8458200" cy="685800"/>
          </a:xfrm>
        </p:spPr>
        <p:txBody>
          <a:bodyPr>
            <a:normAutofit fontScale="90000"/>
          </a:bodyPr>
          <a:lstStyle/>
          <a:p>
            <a:r>
              <a:rPr lang="en-US" altLang="en-US"/>
              <a:t>Examples of Brute-Force String Matching</a:t>
            </a:r>
            <a:r>
              <a:rPr lang="en-US" altLang="en-US" sz="3200"/>
              <a:t> </a:t>
            </a:r>
          </a:p>
        </p:txBody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266826"/>
            <a:ext cx="8686800" cy="4981575"/>
          </a:xfrm>
        </p:spPr>
        <p:txBody>
          <a:bodyPr/>
          <a:lstStyle/>
          <a:p>
            <a:pPr marL="457200" indent="-457200">
              <a:buNone/>
            </a:pPr>
            <a:r>
              <a:rPr lang="en-US" altLang="en-US" dirty="0">
                <a:latin typeface="SimSun" panose="02010600030101010101" pitchFamily="2" charset="-122"/>
              </a:rPr>
              <a:t>T</a:t>
            </a:r>
            <a:r>
              <a:rPr lang="en-US" altLang="en-US" dirty="0"/>
              <a:t>ext:           </a:t>
            </a:r>
            <a:r>
              <a:rPr lang="en-US" altLang="en-US" dirty="0">
                <a:latin typeface="SimSun" panose="02010600030101010101" pitchFamily="2" charset="-122"/>
              </a:rPr>
              <a:t>100101011010011001011110</a:t>
            </a:r>
          </a:p>
          <a:p>
            <a:pPr marL="457200" indent="-457200">
              <a:buNone/>
            </a:pPr>
            <a:r>
              <a:rPr lang="en-US" altLang="en-US" dirty="0"/>
              <a:t>Pattern:   </a:t>
            </a:r>
            <a:r>
              <a:rPr lang="en-US" altLang="en-US" dirty="0">
                <a:latin typeface="SimSun" panose="02010600030101010101" pitchFamily="2" charset="-122"/>
              </a:rPr>
              <a:t> 001011</a:t>
            </a:r>
          </a:p>
          <a:p>
            <a:pPr marL="457200" indent="-457200">
              <a:buNone/>
            </a:pPr>
            <a:r>
              <a:rPr lang="en-US" altLang="en-US" dirty="0">
                <a:latin typeface="SimSun" panose="02010600030101010101" pitchFamily="2" charset="-122"/>
              </a:rPr>
              <a:t>                                        </a:t>
            </a:r>
          </a:p>
          <a:p>
            <a:pPr marL="457200" indent="-457200">
              <a:buFont typeface="Monotype Sorts" pitchFamily="2" charset="2"/>
              <a:buAutoNum type="arabicPeriod"/>
            </a:pPr>
            <a:endParaRPr lang="en-US" altLang="en-US" dirty="0"/>
          </a:p>
          <a:p>
            <a:pPr marL="457200" indent="-457200">
              <a:buFont typeface="Monotype Sorts" pitchFamily="2" charset="2"/>
              <a:buAutoNum type="arabicPeriod"/>
            </a:pPr>
            <a:endParaRPr lang="en-US" altLang="en-US" dirty="0"/>
          </a:p>
          <a:p>
            <a:pPr marL="457200" indent="-457200">
              <a:buFont typeface="Monotype Sorts" pitchFamily="2" charset="2"/>
              <a:buAutoNum type="arabicPeriod"/>
            </a:pPr>
            <a:endParaRPr lang="en-US" altLang="en-US" dirty="0"/>
          </a:p>
          <a:p>
            <a:pPr marL="457200" indent="-457200">
              <a:buNone/>
            </a:pPr>
            <a:endParaRPr lang="en-US" altLang="en-US" dirty="0"/>
          </a:p>
          <a:p>
            <a:pPr marL="457200" indent="-457200">
              <a:buNone/>
            </a:pPr>
            <a:endParaRPr lang="en-US" altLang="en-US" dirty="0">
              <a:latin typeface="SimSun" panose="02010600030101010101" pitchFamily="2" charset="-122"/>
            </a:endParaRPr>
          </a:p>
          <a:p>
            <a:pPr marL="457200" indent="-457200"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88328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866B6-12E6-42A1-B3DC-359901490454}" type="slidenum">
              <a:rPr lang="en-US" altLang="en-US"/>
              <a:pPr/>
              <a:t>5</a:t>
            </a:fld>
            <a:endParaRPr lang="en-US" alt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E4C6AF8-FBA5-4479-8D94-7EEE83C8BC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7590136"/>
              </p:ext>
            </p:extLst>
          </p:nvPr>
        </p:nvGraphicFramePr>
        <p:xfrm>
          <a:off x="3088974" y="1647568"/>
          <a:ext cx="8128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120">
                  <a:extLst>
                    <a:ext uri="{9D8B030D-6E8A-4147-A177-3AD203B41FA5}">
                      <a16:colId xmlns:a16="http://schemas.microsoft.com/office/drawing/2014/main" val="409088044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970730767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913421588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647105321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312467242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62965012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613280402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939466857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916409700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252098298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3021267776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3714606954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278662034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312298714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180143858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4065940991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519961463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582957948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175815223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318133082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3077016372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460029583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826895183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895696234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32539930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00680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6830810"/>
                  </a:ext>
                </a:extLst>
              </a:tr>
            </a:tbl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E9DFDDF2-4A6F-4B64-A1E5-F027C85B3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557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866B6-12E6-42A1-B3DC-359901490454}" type="slidenum">
              <a:rPr lang="en-US" altLang="en-US"/>
              <a:pPr/>
              <a:t>6</a:t>
            </a:fld>
            <a:endParaRPr lang="en-US" alt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E4C6AF8-FBA5-4479-8D94-7EEE83C8BC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8110395"/>
              </p:ext>
            </p:extLst>
          </p:nvPr>
        </p:nvGraphicFramePr>
        <p:xfrm>
          <a:off x="3088974" y="1647568"/>
          <a:ext cx="8128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120">
                  <a:extLst>
                    <a:ext uri="{9D8B030D-6E8A-4147-A177-3AD203B41FA5}">
                      <a16:colId xmlns:a16="http://schemas.microsoft.com/office/drawing/2014/main" val="409088044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970730767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913421588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647105321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312467242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62965012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613280402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939466857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916409700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252098298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3021267776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3714606954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278662034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312298714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180143858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4065940991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519961463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582957948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175815223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318133082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3077016372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460029583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826895183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895696234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32539930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00680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68308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1985391"/>
                  </a:ext>
                </a:extLst>
              </a:tr>
            </a:tbl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E9DFDDF2-4A6F-4B64-A1E5-F027C85B3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2217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866B6-12E6-42A1-B3DC-359901490454}" type="slidenum">
              <a:rPr lang="en-US" altLang="en-US"/>
              <a:pPr/>
              <a:t>7</a:t>
            </a:fld>
            <a:endParaRPr lang="en-US" alt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E4C6AF8-FBA5-4479-8D94-7EEE83C8BC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1202139"/>
              </p:ext>
            </p:extLst>
          </p:nvPr>
        </p:nvGraphicFramePr>
        <p:xfrm>
          <a:off x="3088974" y="1647568"/>
          <a:ext cx="8128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120">
                  <a:extLst>
                    <a:ext uri="{9D8B030D-6E8A-4147-A177-3AD203B41FA5}">
                      <a16:colId xmlns:a16="http://schemas.microsoft.com/office/drawing/2014/main" val="409088044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970730767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913421588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647105321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312467242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62965012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613280402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939466857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916409700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252098298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3021267776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3714606954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278662034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312298714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180143858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4065940991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519961463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582957948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175815223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318133082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3077016372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460029583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826895183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895696234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32539930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00680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68308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1985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9583900"/>
                  </a:ext>
                </a:extLst>
              </a:tr>
            </a:tbl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E9DFDDF2-4A6F-4B64-A1E5-F027C85B3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4175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866B6-12E6-42A1-B3DC-359901490454}" type="slidenum">
              <a:rPr lang="en-US" altLang="en-US"/>
              <a:pPr/>
              <a:t>8</a:t>
            </a:fld>
            <a:endParaRPr lang="en-US" alt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E4C6AF8-FBA5-4479-8D94-7EEE83C8BC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8971749"/>
              </p:ext>
            </p:extLst>
          </p:nvPr>
        </p:nvGraphicFramePr>
        <p:xfrm>
          <a:off x="3088974" y="1647568"/>
          <a:ext cx="8128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120">
                  <a:extLst>
                    <a:ext uri="{9D8B030D-6E8A-4147-A177-3AD203B41FA5}">
                      <a16:colId xmlns:a16="http://schemas.microsoft.com/office/drawing/2014/main" val="409088044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970730767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913421588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647105321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312467242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62965012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613280402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939466857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916409700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252098298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3021267776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3714606954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278662034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312298714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180143858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4065940991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519961463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582957948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175815223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318133082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3077016372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460029583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826895183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895696234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32539930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00680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68308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1985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95839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5398407"/>
                  </a:ext>
                </a:extLst>
              </a:tr>
            </a:tbl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E9DFDDF2-4A6F-4B64-A1E5-F027C85B3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5979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866B6-12E6-42A1-B3DC-359901490454}" type="slidenum">
              <a:rPr lang="en-US" altLang="en-US"/>
              <a:pPr/>
              <a:t>9</a:t>
            </a:fld>
            <a:endParaRPr lang="en-US" alt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E4C6AF8-FBA5-4479-8D94-7EEE83C8BC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5147627"/>
              </p:ext>
            </p:extLst>
          </p:nvPr>
        </p:nvGraphicFramePr>
        <p:xfrm>
          <a:off x="3088974" y="1647568"/>
          <a:ext cx="8128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120">
                  <a:extLst>
                    <a:ext uri="{9D8B030D-6E8A-4147-A177-3AD203B41FA5}">
                      <a16:colId xmlns:a16="http://schemas.microsoft.com/office/drawing/2014/main" val="409088044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970730767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913421588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647105321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312467242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62965012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613280402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939466857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916409700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252098298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3021267776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3714606954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278662034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312298714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180143858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4065940991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519961463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582957948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175815223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318133082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3077016372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460029583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826895183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895696234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32539930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00680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68308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1985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95839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53984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1001763"/>
                  </a:ext>
                </a:extLst>
              </a:tr>
            </a:tbl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E9DFDDF2-4A6F-4B64-A1E5-F027C85B3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11524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244</TotalTime>
  <Words>876</Words>
  <Application>Microsoft Office PowerPoint</Application>
  <PresentationFormat>Widescreen</PresentationFormat>
  <Paragraphs>566</Paragraphs>
  <Slides>15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SimSun</vt:lpstr>
      <vt:lpstr>Arial</vt:lpstr>
      <vt:lpstr>Calibri</vt:lpstr>
      <vt:lpstr>Century Gothic</vt:lpstr>
      <vt:lpstr>Courier New</vt:lpstr>
      <vt:lpstr>Monotype Sorts</vt:lpstr>
      <vt:lpstr>Symbol</vt:lpstr>
      <vt:lpstr>Wingdings 3</vt:lpstr>
      <vt:lpstr>Wisp</vt:lpstr>
      <vt:lpstr>Brute-Force String Matching</vt:lpstr>
      <vt:lpstr>PowerPoint Presentation</vt:lpstr>
      <vt:lpstr>Examples of Brute-Force String Matching </vt:lpstr>
      <vt:lpstr>Examples of Brute-Force String Matching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String Matching</vt:lpstr>
      <vt:lpstr>String Matching</vt:lpstr>
      <vt:lpstr>Pseudocode and Efficiency  </vt:lpstr>
    </vt:vector>
  </TitlesOfParts>
  <Company>California State University, Bakersfield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Chengwei Lei</dc:creator>
  <cp:lastModifiedBy>Chengwei Lei</cp:lastModifiedBy>
  <cp:revision>44</cp:revision>
  <dcterms:created xsi:type="dcterms:W3CDTF">2016-08-31T19:16:09Z</dcterms:created>
  <dcterms:modified xsi:type="dcterms:W3CDTF">2024-09-21T00:09:48Z</dcterms:modified>
</cp:coreProperties>
</file>