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73" r:id="rId3"/>
    <p:sldId id="257" r:id="rId4"/>
    <p:sldId id="274" r:id="rId5"/>
    <p:sldId id="276" r:id="rId6"/>
    <p:sldId id="277" r:id="rId7"/>
    <p:sldId id="278" r:id="rId8"/>
    <p:sldId id="279" r:id="rId9"/>
    <p:sldId id="280" r:id="rId10"/>
    <p:sldId id="282" r:id="rId11"/>
    <p:sldId id="28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67" d="100"/>
          <a:sy n="67" d="100"/>
        </p:scale>
        <p:origin x="90" y="6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1E65F-3C9D-4AC9-89F5-390E3D97661A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DF614-E641-4A77-8CEE-07AA863293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23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77B8D9-E195-4E40-80A4-3D2ADBF1F4FF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38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540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77B8D9-E195-4E40-80A4-3D2ADBF1F4FF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38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146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2205" y="411480"/>
            <a:ext cx="8915399" cy="3831336"/>
          </a:xfrm>
        </p:spPr>
        <p:txBody>
          <a:bodyPr>
            <a:normAutofit/>
          </a:bodyPr>
          <a:lstStyle/>
          <a:p>
            <a:r>
              <a:rPr lang="en-US" dirty="0"/>
              <a:t>CMPS 3120</a:t>
            </a:r>
            <a:br>
              <a:rPr lang="en-US" dirty="0"/>
            </a:br>
            <a:br>
              <a:rPr lang="en-US" dirty="0"/>
            </a:br>
            <a:r>
              <a:rPr lang="en-US" dirty="0"/>
              <a:t>					</a:t>
            </a:r>
            <a:r>
              <a:rPr lang="en-US" b="1" dirty="0"/>
              <a:t>Algorithm Analysis</a:t>
            </a:r>
            <a:br>
              <a:rPr lang="en-US" dirty="0"/>
            </a:br>
            <a:r>
              <a:rPr lang="en-US" dirty="0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dirty="0"/>
              <a:t>Dr. Chengwei Lei</a:t>
            </a:r>
          </a:p>
          <a:p>
            <a:pPr algn="ctr"/>
            <a:r>
              <a:rPr lang="en-US" dirty="0"/>
              <a:t>CEECS</a:t>
            </a:r>
          </a:p>
          <a:p>
            <a:pPr algn="ctr"/>
            <a:r>
              <a:rPr lang="en-US" dirty="0"/>
              <a:t>California State University, Bakersfield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92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01937-C8FA-41BE-A85D-AC1893699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05FF9A7-DEAA-4E6D-9377-CD3FC3F346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554529"/>
              </p:ext>
            </p:extLst>
          </p:nvPr>
        </p:nvGraphicFramePr>
        <p:xfrm>
          <a:off x="2097248" y="3135228"/>
          <a:ext cx="9119780" cy="2431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989">
                  <a:extLst>
                    <a:ext uri="{9D8B030D-6E8A-4147-A177-3AD203B41FA5}">
                      <a16:colId xmlns:a16="http://schemas.microsoft.com/office/drawing/2014/main" val="1769696289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466792335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450565913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2445102630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3837002179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2987674119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3626995021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2901093955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3596136616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1430945180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1123454602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4201042240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47070815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1062174516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3444681400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1287862891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1538223018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694362875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2420293687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374392912"/>
                    </a:ext>
                  </a:extLst>
                </a:gridCol>
              </a:tblGrid>
              <a:tr h="486376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536258"/>
                  </a:ext>
                </a:extLst>
              </a:tr>
              <a:tr h="486376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254007"/>
                  </a:ext>
                </a:extLst>
              </a:tr>
              <a:tr h="486376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atura MT Script Capitals" panose="03020802060602070202" pitchFamily="66" charset="0"/>
                        </a:rPr>
                        <a:t> 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atura MT Script Capitals" panose="03020802060602070202" pitchFamily="66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atura MT Script Capitals" panose="03020802060602070202" pitchFamily="66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atura MT Script Capitals" panose="03020802060602070202" pitchFamily="66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705420"/>
                  </a:ext>
                </a:extLst>
              </a:tr>
              <a:tr h="486376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atura MT Script Capitals" panose="03020802060602070202" pitchFamily="66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atura MT Script Capitals" panose="03020802060602070202" pitchFamily="66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atura MT Script Capitals" panose="03020802060602070202" pitchFamily="66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atura MT Script Capitals" panose="03020802060602070202" pitchFamily="66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atura MT Script Capitals" panose="03020802060602070202" pitchFamily="66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atura MT Script Capitals" panose="03020802060602070202" pitchFamily="66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atura MT Script Capitals" panose="03020802060602070202" pitchFamily="66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atura MT Script Capitals" panose="03020802060602070202" pitchFamily="66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atura MT Script Capitals" panose="03020802060602070202" pitchFamily="66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Matura MT Script Capitals" panose="03020802060602070202" pitchFamily="66" charset="0"/>
                        </a:rPr>
                        <a:t>∞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547786"/>
                  </a:ext>
                </a:extLst>
              </a:tr>
              <a:tr h="4863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3581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951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01937-C8FA-41BE-A85D-AC1893699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05FF9A7-DEAA-4E6D-9377-CD3FC3F346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937406"/>
              </p:ext>
            </p:extLst>
          </p:nvPr>
        </p:nvGraphicFramePr>
        <p:xfrm>
          <a:off x="2097248" y="3135228"/>
          <a:ext cx="9119780" cy="972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989">
                  <a:extLst>
                    <a:ext uri="{9D8B030D-6E8A-4147-A177-3AD203B41FA5}">
                      <a16:colId xmlns:a16="http://schemas.microsoft.com/office/drawing/2014/main" val="1769696289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466792335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450565913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2445102630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3837002179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2987674119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3626995021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2901093955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3596136616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1430945180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1123454602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4201042240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47070815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1062174516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3444681400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1287862891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1538223018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694362875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2420293687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374392912"/>
                    </a:ext>
                  </a:extLst>
                </a:gridCol>
              </a:tblGrid>
              <a:tr h="486376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536258"/>
                  </a:ext>
                </a:extLst>
              </a:tr>
              <a:tr h="486376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3581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6978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8 ©2012 Pearson Education, Inc. Upper Saddle River, NJ. All Rights Reserved.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ABD-2EE2-4091-88F4-342B02825FE0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838200"/>
          </a:xfrm>
        </p:spPr>
        <p:txBody>
          <a:bodyPr/>
          <a:lstStyle/>
          <a:p>
            <a:r>
              <a:rPr lang="en-US" altLang="en-US"/>
              <a:t>Dynamic Programming</a:t>
            </a:r>
            <a:r>
              <a:rPr lang="en-US" altLang="en-US" sz="1800">
                <a:solidFill>
                  <a:srgbClr val="FF00FF"/>
                </a:solidFill>
              </a:rPr>
              <a:t>  </a:t>
            </a:r>
            <a:endParaRPr lang="en-US" altLang="en-US" sz="1600">
              <a:solidFill>
                <a:srgbClr val="FF00FF"/>
              </a:solidFill>
            </a:endParaRPr>
          </a:p>
        </p:txBody>
      </p:sp>
      <p:sp>
        <p:nvSpPr>
          <p:cNvPr id="408579" name="Text Box 3"/>
          <p:cNvSpPr txBox="1">
            <a:spLocks noChangeArrowheads="1"/>
          </p:cNvSpPr>
          <p:nvPr/>
        </p:nvSpPr>
        <p:spPr bwMode="auto">
          <a:xfrm>
            <a:off x="1943100" y="1219201"/>
            <a:ext cx="8724900" cy="411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238125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746125" indent="-225425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  <a:r>
              <a:rPr lang="en-US" altLang="en-US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ynamic Programming  </a:t>
            </a: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is  a general algorithm design technique </a:t>
            </a:r>
          </a:p>
          <a:p>
            <a:pPr>
              <a:lnSpc>
                <a:spcPct val="90000"/>
              </a:lnSpc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for solving problems defined by recurrences with overlapping</a:t>
            </a:r>
          </a:p>
          <a:p>
            <a:pPr>
              <a:lnSpc>
                <a:spcPct val="90000"/>
              </a:lnSpc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subproblems</a:t>
            </a:r>
          </a:p>
          <a:p>
            <a:pPr>
              <a:lnSpc>
                <a:spcPct val="90000"/>
              </a:lnSpc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Invented by American mathematician Richard Bellman in the  1950s to solve optimization problems and later assimilated by CS</a:t>
            </a:r>
          </a:p>
          <a:p>
            <a:pPr>
              <a:lnSpc>
                <a:spcPct val="90000"/>
              </a:lnSpc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“Programming” here means “planning”</a:t>
            </a:r>
          </a:p>
          <a:p>
            <a:pPr>
              <a:buFontTx/>
              <a:buChar char="•"/>
            </a:pPr>
            <a:endParaRPr lang="en-US" altLang="en-US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759824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A. Levitin “Introduction to the Design &amp; Analysis of Algorithms,” 3rd ed., Ch. 8 ©2012 Pearson Education, Inc. Upper Saddle River, NJ. All Rights Reserved.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6ABD-2EE2-4091-88F4-342B02825FE0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0"/>
            <a:ext cx="7772400" cy="838200"/>
          </a:xfrm>
        </p:spPr>
        <p:txBody>
          <a:bodyPr/>
          <a:lstStyle/>
          <a:p>
            <a:r>
              <a:rPr lang="en-US" altLang="en-US"/>
              <a:t>Dynamic Programming</a:t>
            </a:r>
            <a:r>
              <a:rPr lang="en-US" altLang="en-US" sz="1800">
                <a:solidFill>
                  <a:srgbClr val="FF00FF"/>
                </a:solidFill>
              </a:rPr>
              <a:t>  </a:t>
            </a:r>
            <a:endParaRPr lang="en-US" altLang="en-US" sz="1600">
              <a:solidFill>
                <a:srgbClr val="FF00FF"/>
              </a:solidFill>
            </a:endParaRPr>
          </a:p>
        </p:txBody>
      </p:sp>
      <p:sp>
        <p:nvSpPr>
          <p:cNvPr id="408579" name="Text Box 3"/>
          <p:cNvSpPr txBox="1">
            <a:spLocks noChangeArrowheads="1"/>
          </p:cNvSpPr>
          <p:nvPr/>
        </p:nvSpPr>
        <p:spPr bwMode="auto">
          <a:xfrm>
            <a:off x="1943100" y="1219201"/>
            <a:ext cx="8724900" cy="4782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238125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746125" indent="-225425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  <a:r>
              <a:rPr lang="en-US" altLang="en-US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ynamic Programming  </a:t>
            </a: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is  a general algorithm design technique </a:t>
            </a:r>
          </a:p>
          <a:p>
            <a:pPr>
              <a:lnSpc>
                <a:spcPct val="90000"/>
              </a:lnSpc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for solving problems defined by recurrences with overlapping</a:t>
            </a:r>
          </a:p>
          <a:p>
            <a:pPr>
              <a:lnSpc>
                <a:spcPct val="90000"/>
              </a:lnSpc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subproblems</a:t>
            </a:r>
          </a:p>
          <a:p>
            <a:pPr>
              <a:lnSpc>
                <a:spcPct val="90000"/>
              </a:lnSpc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Main idea:</a:t>
            </a:r>
          </a:p>
          <a:p>
            <a:pPr lvl="2">
              <a:lnSpc>
                <a:spcPct val="90000"/>
              </a:lnSpc>
              <a:buFontTx/>
              <a:buChar char="-"/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set up a recurrence relating a solution to a larger instance  to solutions of some smaller instances</a:t>
            </a:r>
          </a:p>
          <a:p>
            <a:pPr lvl="2">
              <a:lnSpc>
                <a:spcPct val="90000"/>
              </a:lnSpc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 solve smaller instances once</a:t>
            </a:r>
          </a:p>
          <a:p>
            <a:pPr lvl="2">
              <a:lnSpc>
                <a:spcPct val="90000"/>
              </a:lnSpc>
              <a:buFontTx/>
              <a:buChar char="-"/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record solutions in a table </a:t>
            </a:r>
          </a:p>
          <a:p>
            <a:pPr lvl="2">
              <a:lnSpc>
                <a:spcPct val="90000"/>
              </a:lnSpc>
              <a:buFontTx/>
              <a:buChar char="-"/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extract solution to the initial instance from that table</a:t>
            </a:r>
          </a:p>
          <a:p>
            <a:pPr>
              <a:buFontTx/>
              <a:buChar char="•"/>
            </a:pPr>
            <a:endParaRPr lang="en-US" altLang="en-US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5345521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8099C-49B0-4E31-A5C5-A1B598E81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0496DB3E-F0DE-460A-9429-9821A71FC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3100" y="1219201"/>
            <a:ext cx="8724900" cy="2751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238125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746125" indent="-225425"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My words:</a:t>
            </a:r>
          </a:p>
          <a:p>
            <a:pPr lvl="2">
              <a:lnSpc>
                <a:spcPct val="90000"/>
              </a:lnSpc>
              <a:buFontTx/>
              <a:buChar char="-"/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Table</a:t>
            </a:r>
          </a:p>
          <a:p>
            <a:pPr lvl="2">
              <a:lnSpc>
                <a:spcPct val="90000"/>
              </a:lnSpc>
              <a:buFontTx/>
              <a:buChar char="-"/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Formula</a:t>
            </a:r>
          </a:p>
          <a:p>
            <a:pPr lvl="2">
              <a:lnSpc>
                <a:spcPct val="90000"/>
              </a:lnSpc>
              <a:buFontTx/>
              <a:buChar char="-"/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Check the “starting solutions” </a:t>
            </a:r>
          </a:p>
          <a:p>
            <a:pPr lvl="2">
              <a:lnSpc>
                <a:spcPct val="90000"/>
              </a:lnSpc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- (traceback)</a:t>
            </a:r>
            <a:endParaRPr lang="en-US" altLang="en-US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6689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536B6-5D40-47D6-BE69-48C8C1CF6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Abnormal</a:t>
            </a:r>
            <a:r>
              <a:rPr lang="en-US" u="sng" dirty="0"/>
              <a:t> coin change problem</a:t>
            </a:r>
            <a:r>
              <a:rPr lang="en-US" dirty="0"/>
              <a:t>: 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1356D7F4-58C7-49C3-A746-80420E2C7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0589" y="1697372"/>
            <a:ext cx="830580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change-making problem addresses the question of finding the minimum number of coins (of certain denominations) that add up to a given amount of money.</a:t>
            </a:r>
          </a:p>
          <a:p>
            <a:pPr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r>
              <a:rPr lang="en-US" altLang="en-US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Given unlimited amounts of coins of denominations d1 &gt; … &gt; dm , give change for amount n with the least number of coins.</a:t>
            </a:r>
          </a:p>
          <a:p>
            <a:pPr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r>
              <a:rPr lang="en-US" dirty="0"/>
              <a:t>d</a:t>
            </a:r>
            <a:r>
              <a:rPr lang="en-US" baseline="-25000" dirty="0"/>
              <a:t>1</a:t>
            </a:r>
            <a:r>
              <a:rPr lang="en-US" dirty="0"/>
              <a:t> = 11c, d</a:t>
            </a:r>
            <a:r>
              <a:rPr lang="en-US" baseline="-25000" dirty="0"/>
              <a:t>2</a:t>
            </a:r>
            <a:r>
              <a:rPr lang="en-US" dirty="0"/>
              <a:t> =5c, d</a:t>
            </a:r>
            <a:r>
              <a:rPr lang="en-US" baseline="-25000" dirty="0"/>
              <a:t>3</a:t>
            </a:r>
            <a:r>
              <a:rPr lang="en-US" dirty="0"/>
              <a:t> = 1c,  and n = 1231c</a:t>
            </a: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2939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536B6-5D40-47D6-BE69-48C8C1CF6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Abnormal</a:t>
            </a:r>
            <a:r>
              <a:rPr lang="en-US" u="sng" dirty="0"/>
              <a:t> coin change problem</a:t>
            </a:r>
            <a:r>
              <a:rPr lang="en-US" dirty="0"/>
              <a:t>: 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1356D7F4-58C7-49C3-A746-80420E2C7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0589" y="1697372"/>
            <a:ext cx="83058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dirty="0"/>
              <a:t>d</a:t>
            </a:r>
            <a:r>
              <a:rPr lang="en-US" baseline="-25000" dirty="0"/>
              <a:t>1</a:t>
            </a:r>
            <a:r>
              <a:rPr lang="en-US" dirty="0"/>
              <a:t> = 11c, d</a:t>
            </a:r>
            <a:r>
              <a:rPr lang="en-US" baseline="-25000" dirty="0"/>
              <a:t>2</a:t>
            </a:r>
            <a:r>
              <a:rPr lang="en-US" dirty="0"/>
              <a:t> =5c, d</a:t>
            </a:r>
            <a:r>
              <a:rPr lang="en-US" baseline="-25000" dirty="0"/>
              <a:t>3</a:t>
            </a:r>
            <a:r>
              <a:rPr lang="en-US" dirty="0"/>
              <a:t> = 1c,  and n = 1231c</a:t>
            </a:r>
          </a:p>
          <a:p>
            <a:pPr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r>
              <a:rPr lang="en-US" altLang="en-US" dirty="0"/>
              <a:t>For F(1231), there are three choices</a:t>
            </a:r>
          </a:p>
          <a:p>
            <a:pPr lvl="1">
              <a:buFontTx/>
              <a:buChar char="•"/>
            </a:pPr>
            <a:r>
              <a:rPr lang="en-US" altLang="en-US" dirty="0"/>
              <a:t>From (1211), take 11c coin;</a:t>
            </a:r>
          </a:p>
          <a:p>
            <a:pPr lvl="1">
              <a:buFontTx/>
              <a:buChar char="•"/>
            </a:pPr>
            <a:r>
              <a:rPr lang="en-US" altLang="en-US" dirty="0"/>
              <a:t>From (1226), take 5c coin;</a:t>
            </a:r>
          </a:p>
          <a:p>
            <a:pPr lvl="1">
              <a:buFontTx/>
              <a:buChar char="•"/>
            </a:pPr>
            <a:r>
              <a:rPr lang="en-US" altLang="en-US" dirty="0"/>
              <a:t>From (1230), take 1c coin.</a:t>
            </a:r>
          </a:p>
        </p:txBody>
      </p:sp>
    </p:spTree>
    <p:extLst>
      <p:ext uri="{BB962C8B-B14F-4D97-AF65-F5344CB8AC3E}">
        <p14:creationId xmlns:p14="http://schemas.microsoft.com/office/powerpoint/2010/main" val="1508701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536B6-5D40-47D6-BE69-48C8C1CF6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Abnormal</a:t>
            </a:r>
            <a:r>
              <a:rPr lang="en-US" u="sng" dirty="0"/>
              <a:t> coin change problem</a:t>
            </a:r>
            <a:r>
              <a:rPr lang="en-US" dirty="0"/>
              <a:t>: 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1356D7F4-58C7-49C3-A746-80420E2C7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0589" y="1697372"/>
            <a:ext cx="8305800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dirty="0"/>
              <a:t>d</a:t>
            </a:r>
            <a:r>
              <a:rPr lang="en-US" baseline="-25000" dirty="0"/>
              <a:t>1</a:t>
            </a:r>
            <a:r>
              <a:rPr lang="en-US" dirty="0"/>
              <a:t> = 11c, d</a:t>
            </a:r>
            <a:r>
              <a:rPr lang="en-US" baseline="-25000" dirty="0"/>
              <a:t>2</a:t>
            </a:r>
            <a:r>
              <a:rPr lang="en-US" dirty="0"/>
              <a:t> =5c, d</a:t>
            </a:r>
            <a:r>
              <a:rPr lang="en-US" baseline="-25000" dirty="0"/>
              <a:t>3</a:t>
            </a:r>
            <a:r>
              <a:rPr lang="en-US" dirty="0"/>
              <a:t> = 1c,  and n = 1231c</a:t>
            </a:r>
          </a:p>
          <a:p>
            <a:pPr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r>
              <a:rPr lang="en-US" altLang="en-US" dirty="0"/>
              <a:t>For F(1231), there are three choices</a:t>
            </a:r>
          </a:p>
          <a:p>
            <a:pPr lvl="1">
              <a:buFontTx/>
              <a:buChar char="•"/>
            </a:pPr>
            <a:r>
              <a:rPr lang="en-US" altLang="en-US" dirty="0"/>
              <a:t>From (1211), take 11c coin;</a:t>
            </a:r>
          </a:p>
          <a:p>
            <a:pPr lvl="1">
              <a:buFontTx/>
              <a:buChar char="•"/>
            </a:pPr>
            <a:r>
              <a:rPr lang="en-US" altLang="en-US" dirty="0"/>
              <a:t>From (1226), take 5c coin;</a:t>
            </a:r>
          </a:p>
          <a:p>
            <a:pPr lvl="1">
              <a:buFontTx/>
              <a:buChar char="•"/>
            </a:pPr>
            <a:r>
              <a:rPr lang="en-US" altLang="en-US" dirty="0"/>
              <a:t>From (1230), take 1c coin.</a:t>
            </a:r>
          </a:p>
          <a:p>
            <a:pPr lvl="1"/>
            <a:endParaRPr lang="en-US" altLang="en-US" dirty="0"/>
          </a:p>
          <a:p>
            <a:pPr>
              <a:buFontTx/>
              <a:buChar char="•"/>
            </a:pPr>
            <a:r>
              <a:rPr lang="en-US" altLang="en-US" dirty="0">
                <a:solidFill>
                  <a:srgbClr val="FF0000"/>
                </a:solidFill>
              </a:rPr>
              <a:t>For F(N), there are three choices</a:t>
            </a:r>
          </a:p>
          <a:p>
            <a:pPr lvl="1">
              <a:buFontTx/>
              <a:buChar char="•"/>
            </a:pPr>
            <a:r>
              <a:rPr lang="en-US" altLang="en-US" dirty="0">
                <a:solidFill>
                  <a:srgbClr val="FF0000"/>
                </a:solidFill>
              </a:rPr>
              <a:t>From (N-11), take one piece coin;</a:t>
            </a:r>
          </a:p>
          <a:p>
            <a:pPr lvl="1">
              <a:buFontTx/>
              <a:buChar char="•"/>
            </a:pPr>
            <a:r>
              <a:rPr lang="en-US" altLang="en-US" dirty="0">
                <a:solidFill>
                  <a:srgbClr val="FF0000"/>
                </a:solidFill>
              </a:rPr>
              <a:t>From (N-5), take one piece coin;</a:t>
            </a:r>
          </a:p>
          <a:p>
            <a:pPr lvl="1">
              <a:buFontTx/>
              <a:buChar char="•"/>
            </a:pPr>
            <a:r>
              <a:rPr lang="en-US" altLang="en-US" dirty="0">
                <a:solidFill>
                  <a:srgbClr val="FF0000"/>
                </a:solidFill>
              </a:rPr>
              <a:t>From (N-1), take one piece coin.</a:t>
            </a:r>
          </a:p>
          <a:p>
            <a:pPr lvl="1">
              <a:buFontTx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708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536B6-5D40-47D6-BE69-48C8C1CF6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Abnormal</a:t>
            </a:r>
            <a:r>
              <a:rPr lang="en-US" u="sng" dirty="0"/>
              <a:t> coin change problem</a:t>
            </a:r>
            <a:r>
              <a:rPr lang="en-US" dirty="0"/>
              <a:t>: 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1356D7F4-58C7-49C3-A746-80420E2C7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0589" y="1697372"/>
            <a:ext cx="83058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dirty="0"/>
              <a:t>d</a:t>
            </a:r>
            <a:r>
              <a:rPr lang="en-US" baseline="-25000" dirty="0"/>
              <a:t>1</a:t>
            </a:r>
            <a:r>
              <a:rPr lang="en-US" dirty="0"/>
              <a:t> = 11c, d</a:t>
            </a:r>
            <a:r>
              <a:rPr lang="en-US" baseline="-25000" dirty="0"/>
              <a:t>2</a:t>
            </a:r>
            <a:r>
              <a:rPr lang="en-US" dirty="0"/>
              <a:t> =5c, d</a:t>
            </a:r>
            <a:r>
              <a:rPr lang="en-US" baseline="-25000" dirty="0"/>
              <a:t>3</a:t>
            </a:r>
            <a:r>
              <a:rPr lang="en-US" dirty="0"/>
              <a:t> = 1c,  and n = 1231c</a:t>
            </a:r>
          </a:p>
          <a:p>
            <a:pPr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endParaRPr lang="en-US" altLang="en-US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buFontTx/>
              <a:buChar char="•"/>
            </a:pPr>
            <a:r>
              <a:rPr lang="en-US" altLang="en-US" dirty="0"/>
              <a:t>For F(1231), there are three choices</a:t>
            </a:r>
          </a:p>
          <a:p>
            <a:pPr lvl="1">
              <a:buFontTx/>
              <a:buChar char="•"/>
            </a:pPr>
            <a:r>
              <a:rPr lang="en-US" altLang="en-US" dirty="0"/>
              <a:t>From (1211), take 11c coin;</a:t>
            </a:r>
          </a:p>
          <a:p>
            <a:pPr lvl="1">
              <a:buFontTx/>
              <a:buChar char="•"/>
            </a:pPr>
            <a:r>
              <a:rPr lang="en-US" altLang="en-US" dirty="0"/>
              <a:t>From (1226), take 5c coin;</a:t>
            </a:r>
          </a:p>
          <a:p>
            <a:pPr lvl="1">
              <a:buFontTx/>
              <a:buChar char="•"/>
            </a:pPr>
            <a:r>
              <a:rPr lang="en-US" altLang="en-US" dirty="0"/>
              <a:t>From (1230), take 1c coin.</a:t>
            </a:r>
          </a:p>
          <a:p>
            <a:pPr lvl="1"/>
            <a:endParaRPr lang="en-US" altLang="en-US" dirty="0"/>
          </a:p>
          <a:p>
            <a:pPr>
              <a:buFontTx/>
              <a:buChar char="•"/>
            </a:pPr>
            <a:r>
              <a:rPr lang="en-US" altLang="en-US" dirty="0"/>
              <a:t>For F(N), there are three choices</a:t>
            </a:r>
          </a:p>
          <a:p>
            <a:pPr lvl="1">
              <a:buFontTx/>
              <a:buChar char="•"/>
            </a:pPr>
            <a:r>
              <a:rPr lang="en-US" altLang="en-US" dirty="0"/>
              <a:t>From (N-11), take one piece coin;</a:t>
            </a:r>
          </a:p>
          <a:p>
            <a:pPr lvl="1">
              <a:buFontTx/>
              <a:buChar char="•"/>
            </a:pPr>
            <a:r>
              <a:rPr lang="en-US" altLang="en-US" dirty="0"/>
              <a:t>From (N-5), take one piece coin;</a:t>
            </a:r>
          </a:p>
          <a:p>
            <a:pPr lvl="1">
              <a:buFontTx/>
              <a:buChar char="•"/>
            </a:pPr>
            <a:r>
              <a:rPr lang="en-US" altLang="en-US" dirty="0"/>
              <a:t>From (N-1), take one piece coin.</a:t>
            </a:r>
          </a:p>
          <a:p>
            <a:pPr lvl="1">
              <a:buFontTx/>
              <a:buChar char="•"/>
            </a:pPr>
            <a:endParaRPr lang="en-US" altLang="en-US" dirty="0"/>
          </a:p>
          <a:p>
            <a:pPr>
              <a:buFontTx/>
              <a:buChar char="•"/>
            </a:pPr>
            <a:endParaRPr lang="en-US" altLang="en-US" dirty="0"/>
          </a:p>
          <a:p>
            <a:pPr lvl="1">
              <a:buFontTx/>
              <a:buChar char="•"/>
            </a:pPr>
            <a:endParaRPr lang="en-US" alt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9F19F45-F1F3-4A00-809F-909E19E514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00312" y="5891212"/>
            <a:ext cx="8152274" cy="490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676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01937-C8FA-41BE-A85D-AC1893699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05FF9A7-DEAA-4E6D-9377-CD3FC3F346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083837"/>
              </p:ext>
            </p:extLst>
          </p:nvPr>
        </p:nvGraphicFramePr>
        <p:xfrm>
          <a:off x="2097248" y="3135228"/>
          <a:ext cx="9119780" cy="972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989">
                  <a:extLst>
                    <a:ext uri="{9D8B030D-6E8A-4147-A177-3AD203B41FA5}">
                      <a16:colId xmlns:a16="http://schemas.microsoft.com/office/drawing/2014/main" val="1769696289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466792335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450565913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2445102630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3837002179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2987674119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3626995021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2901093955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3596136616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1430945180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1123454602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4201042240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47070815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1062174516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3444681400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1287862891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1538223018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694362875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2420293687"/>
                    </a:ext>
                  </a:extLst>
                </a:gridCol>
                <a:gridCol w="455989">
                  <a:extLst>
                    <a:ext uri="{9D8B030D-6E8A-4147-A177-3AD203B41FA5}">
                      <a16:colId xmlns:a16="http://schemas.microsoft.com/office/drawing/2014/main" val="374392912"/>
                    </a:ext>
                  </a:extLst>
                </a:gridCol>
              </a:tblGrid>
              <a:tr h="486376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536258"/>
                  </a:ext>
                </a:extLst>
              </a:tr>
              <a:tr h="4863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3581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297071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631</TotalTime>
  <Words>663</Words>
  <Application>Microsoft Office PowerPoint</Application>
  <PresentationFormat>Widescreen</PresentationFormat>
  <Paragraphs>216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Matura MT Script Capitals</vt:lpstr>
      <vt:lpstr>Times New Roman</vt:lpstr>
      <vt:lpstr>Wingdings 3</vt:lpstr>
      <vt:lpstr>Wisp</vt:lpstr>
      <vt:lpstr>CMPS 3120       Algorithm Analysis  </vt:lpstr>
      <vt:lpstr>Dynamic Programming  </vt:lpstr>
      <vt:lpstr>Dynamic Programming  </vt:lpstr>
      <vt:lpstr>PowerPoint Presentation</vt:lpstr>
      <vt:lpstr>Abnormal coin change problem: </vt:lpstr>
      <vt:lpstr>Abnormal coin change problem: </vt:lpstr>
      <vt:lpstr>Abnormal coin change problem: </vt:lpstr>
      <vt:lpstr>Abnormal coin change problem: </vt:lpstr>
      <vt:lpstr>PowerPoint Presentation</vt:lpstr>
      <vt:lpstr>PowerPoint Presentation</vt:lpstr>
      <vt:lpstr>PowerPoint Presentation</vt:lpstr>
    </vt:vector>
  </TitlesOfParts>
  <Company>California State University, Bakersfield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Chengwei Lei</dc:creator>
  <cp:lastModifiedBy>Chengwei Lei</cp:lastModifiedBy>
  <cp:revision>106</cp:revision>
  <dcterms:created xsi:type="dcterms:W3CDTF">2016-08-31T19:16:09Z</dcterms:created>
  <dcterms:modified xsi:type="dcterms:W3CDTF">2021-09-02T22:28:30Z</dcterms:modified>
</cp:coreProperties>
</file>