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63" r:id="rId3"/>
    <p:sldId id="264" r:id="rId4"/>
    <p:sldId id="265" r:id="rId5"/>
    <p:sldId id="266" r:id="rId6"/>
    <p:sldId id="268"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7" d="100"/>
          <a:sy n="77" d="100"/>
        </p:scale>
        <p:origin x="558"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pPr/>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pPr/>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28A29F-4D59-4B0E-BFD1-9515DED7936C}" type="slidenum">
              <a:rPr lang="en-US" altLang="en-US"/>
              <a:pPr/>
              <a:t>6</a:t>
            </a:fld>
            <a:endParaRPr lang="en-US" altLang="en-US"/>
          </a:p>
        </p:txBody>
      </p:sp>
      <p:sp>
        <p:nvSpPr>
          <p:cNvPr id="444418" name="Rectangle 2"/>
          <p:cNvSpPr>
            <a:spLocks noGrp="1" noRot="1" noChangeAspect="1"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3618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F09533-3D78-4C27-BFF6-7D5715258BD6}" type="slidenum">
              <a:rPr lang="en-US" altLang="en-US"/>
              <a:pPr/>
              <a:t>7</a:t>
            </a:fld>
            <a:endParaRPr lang="en-US" altLang="en-US"/>
          </a:p>
        </p:txBody>
      </p:sp>
      <p:sp>
        <p:nvSpPr>
          <p:cNvPr id="445442" name="Rectangle 2"/>
          <p:cNvSpPr>
            <a:spLocks noGrp="1" noRot="1" noChangeAspect="1" noChangeArrowheads="1" noTextEdit="1"/>
          </p:cNvSpPr>
          <p:nvPr>
            <p:ph type="sldImg"/>
          </p:nvPr>
        </p:nvSpPr>
        <p:spPr>
          <a:ln/>
        </p:spPr>
      </p:sp>
      <p:sp>
        <p:nvSpPr>
          <p:cNvPr id="445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52597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52400"/>
            <a:ext cx="10117667" cy="685800"/>
          </a:xfrm>
        </p:spPr>
        <p:txBody>
          <a:bodyPr/>
          <a:lstStyle/>
          <a:p>
            <a:r>
              <a:rPr lang="en-US"/>
              <a:t>Click to edit Master title style</a:t>
            </a:r>
          </a:p>
        </p:txBody>
      </p:sp>
      <p:sp>
        <p:nvSpPr>
          <p:cNvPr id="3" name="Text Placeholder 2"/>
          <p:cNvSpPr>
            <a:spLocks noGrp="1"/>
          </p:cNvSpPr>
          <p:nvPr>
            <p:ph type="body" sz="half" idx="1"/>
          </p:nvPr>
        </p:nvSpPr>
        <p:spPr>
          <a:xfrm>
            <a:off x="8128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1600" y="1266825"/>
            <a:ext cx="54356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634067"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1727200" y="6400800"/>
            <a:ext cx="8534400" cy="304800"/>
          </a:xfrm>
        </p:spPr>
        <p:txBody>
          <a:bodyPr/>
          <a:lstStyle>
            <a:lvl1pPr>
              <a:defRPr/>
            </a:lvl1pPr>
          </a:lstStyle>
          <a:p>
            <a:r>
              <a:rPr lang="en-US" altLang="en-US"/>
              <a:t>A. Levitin “Introduction to the Design &amp; Analysis of Algorithms,” 3rd ed., Ch. 8 ©2012 Pearson Education, Inc. Upper Saddle River, NJ. All Rights Reserved. </a:t>
            </a:r>
          </a:p>
        </p:txBody>
      </p:sp>
      <p:sp>
        <p:nvSpPr>
          <p:cNvPr id="7" name="Slide Number Placeholder 6"/>
          <p:cNvSpPr>
            <a:spLocks noGrp="1"/>
          </p:cNvSpPr>
          <p:nvPr>
            <p:ph type="sldNum" sz="quarter" idx="12"/>
          </p:nvPr>
        </p:nvSpPr>
        <p:spPr>
          <a:xfrm>
            <a:off x="9457267" y="6553200"/>
            <a:ext cx="2540000" cy="304800"/>
          </a:xfrm>
        </p:spPr>
        <p:txBody>
          <a:bodyPr/>
          <a:lstStyle>
            <a:lvl1pPr>
              <a:defRPr/>
            </a:lvl1pPr>
          </a:lstStyle>
          <a:p>
            <a:fld id="{B9EFF6AD-FF15-403D-99B2-D467B001C28D}" type="slidenum">
              <a:rPr lang="en-US" altLang="en-US"/>
              <a:pPr/>
              <a:t>‹#›</a:t>
            </a:fld>
            <a:endParaRPr lang="en-US" altLang="en-US"/>
          </a:p>
        </p:txBody>
      </p:sp>
    </p:spTree>
    <p:extLst>
      <p:ext uri="{BB962C8B-B14F-4D97-AF65-F5344CB8AC3E}">
        <p14:creationId xmlns:p14="http://schemas.microsoft.com/office/powerpoint/2010/main" val="418605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7/29/2019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6"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205" y="411480"/>
            <a:ext cx="8915399" cy="3831336"/>
          </a:xfrm>
        </p:spPr>
        <p:txBody>
          <a:bodyPr>
            <a:normAutofit/>
          </a:bodyPr>
          <a:lstStyle/>
          <a:p>
            <a:r>
              <a:rPr lang="en-US" dirty="0"/>
              <a:t>CMPS 3120</a:t>
            </a:r>
            <a:br>
              <a:rPr lang="en-US" dirty="0"/>
            </a:br>
            <a:br>
              <a:rPr lang="en-US" dirty="0"/>
            </a:br>
            <a:r>
              <a:rPr lang="en-US" dirty="0"/>
              <a:t>					</a:t>
            </a:r>
            <a:r>
              <a:rPr lang="en-US" b="1" dirty="0"/>
              <a:t>Algorithm Analysis</a:t>
            </a:r>
            <a:br>
              <a:rPr lang="en-US" dirty="0"/>
            </a:br>
            <a:r>
              <a:rPr lang="en-US" dirty="0"/>
              <a:t> </a:t>
            </a:r>
          </a:p>
        </p:txBody>
      </p:sp>
      <p:sp>
        <p:nvSpPr>
          <p:cNvPr id="3" name="Subtitle 2"/>
          <p:cNvSpPr>
            <a:spLocks noGrp="1"/>
          </p:cNvSpPr>
          <p:nvPr>
            <p:ph type="subTitle" idx="1"/>
          </p:nvPr>
        </p:nvSpPr>
        <p:spPr/>
        <p:txBody>
          <a:bodyPr>
            <a:normAutofit lnSpcReduction="10000"/>
          </a:bodyPr>
          <a:lstStyle/>
          <a:p>
            <a:pPr algn="ctr"/>
            <a:r>
              <a:rPr lang="en-US" dirty="0"/>
              <a:t>Dr. Chengwei Lei</a:t>
            </a:r>
          </a:p>
          <a:p>
            <a:pPr algn="ctr"/>
            <a:r>
              <a:rPr lang="en-US" dirty="0"/>
              <a:t>CEECS</a:t>
            </a:r>
          </a:p>
          <a:p>
            <a:pPr algn="ctr"/>
            <a:r>
              <a:rPr lang="en-US" dirty="0"/>
              <a:t>California State University, Bakersfield</a:t>
            </a:r>
          </a:p>
          <a:p>
            <a:endParaRPr lang="en-US" dirty="0"/>
          </a:p>
        </p:txBody>
      </p:sp>
    </p:spTree>
    <p:extLst>
      <p:ext uri="{BB962C8B-B14F-4D97-AF65-F5344CB8AC3E}">
        <p14:creationId xmlns:p14="http://schemas.microsoft.com/office/powerpoint/2010/main" val="2330992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6" name="Slide Number Placeholder 6"/>
          <p:cNvSpPr>
            <a:spLocks noGrp="1"/>
          </p:cNvSpPr>
          <p:nvPr>
            <p:ph type="sldNum" sz="quarter" idx="12"/>
          </p:nvPr>
        </p:nvSpPr>
        <p:spPr/>
        <p:txBody>
          <a:bodyPr/>
          <a:lstStyle/>
          <a:p>
            <a:fld id="{642157DF-544F-4AE5-A853-9EB13CFFB300}" type="slidenum">
              <a:rPr lang="en-US" altLang="en-US"/>
              <a:pPr/>
              <a:t>2</a:t>
            </a:fld>
            <a:endParaRPr lang="en-US" altLang="en-US"/>
          </a:p>
        </p:txBody>
      </p:sp>
      <p:sp>
        <p:nvSpPr>
          <p:cNvPr id="465922" name="Rectangle 2"/>
          <p:cNvSpPr>
            <a:spLocks noGrp="1" noChangeArrowheads="1"/>
          </p:cNvSpPr>
          <p:nvPr>
            <p:ph type="title"/>
          </p:nvPr>
        </p:nvSpPr>
        <p:spPr/>
        <p:txBody>
          <a:bodyPr/>
          <a:lstStyle/>
          <a:p>
            <a:r>
              <a:rPr lang="en-US" altLang="en-US"/>
              <a:t>Example 3: Path counting</a:t>
            </a:r>
          </a:p>
        </p:txBody>
      </p:sp>
      <p:sp>
        <p:nvSpPr>
          <p:cNvPr id="465923" name="Rectangle 3"/>
          <p:cNvSpPr>
            <a:spLocks noGrp="1" noChangeArrowheads="1"/>
          </p:cNvSpPr>
          <p:nvPr>
            <p:ph type="body" sz="half" idx="1"/>
          </p:nvPr>
        </p:nvSpPr>
        <p:spPr>
          <a:xfrm>
            <a:off x="2133600" y="1266826"/>
            <a:ext cx="4076700" cy="4829175"/>
          </a:xfrm>
        </p:spPr>
        <p:txBody>
          <a:bodyPr/>
          <a:lstStyle/>
          <a:p>
            <a:pPr marL="0" indent="0">
              <a:buNone/>
            </a:pPr>
            <a:r>
              <a:rPr lang="en-US" altLang="en-US" dirty="0"/>
              <a:t>Consider the problem of counting the number of shortest paths from point A to point B in a city with perfectly horizontal streets and vertical avenues</a:t>
            </a:r>
          </a:p>
          <a:p>
            <a:pPr marL="0" indent="0">
              <a:buNone/>
            </a:pPr>
            <a:endParaRPr lang="en-US" altLang="en-US" dirty="0"/>
          </a:p>
        </p:txBody>
      </p:sp>
      <p:pic>
        <p:nvPicPr>
          <p:cNvPr id="465924" name="Picture 4" descr="CityWalks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248400" y="1219201"/>
            <a:ext cx="4076700" cy="354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1380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E63EC5-CC27-4D70-8A26-3521F99D2145}" type="slidenum">
              <a:rPr lang="en-US" altLang="en-US"/>
              <a:pPr/>
              <a:t>3</a:t>
            </a:fld>
            <a:endParaRPr lang="en-US" altLang="en-US"/>
          </a:p>
        </p:txBody>
      </p:sp>
      <p:sp>
        <p:nvSpPr>
          <p:cNvPr id="466946" name="Rectangle 2"/>
          <p:cNvSpPr>
            <a:spLocks noGrp="1" noChangeArrowheads="1"/>
          </p:cNvSpPr>
          <p:nvPr>
            <p:ph type="title"/>
          </p:nvPr>
        </p:nvSpPr>
        <p:spPr/>
        <p:txBody>
          <a:bodyPr/>
          <a:lstStyle/>
          <a:p>
            <a:r>
              <a:rPr lang="en-US" altLang="en-US"/>
              <a:t>Example 4: Coin-collecting by robot</a:t>
            </a:r>
          </a:p>
        </p:txBody>
      </p:sp>
      <p:sp>
        <p:nvSpPr>
          <p:cNvPr id="466947" name="Rectangle 3"/>
          <p:cNvSpPr>
            <a:spLocks noGrp="1" noChangeArrowheads="1"/>
          </p:cNvSpPr>
          <p:nvPr>
            <p:ph type="body" idx="1"/>
          </p:nvPr>
        </p:nvSpPr>
        <p:spPr>
          <a:xfrm>
            <a:off x="2057400" y="1066801"/>
            <a:ext cx="8610600" cy="5591175"/>
          </a:xfrm>
        </p:spPr>
        <p:txBody>
          <a:bodyPr/>
          <a:lstStyle/>
          <a:p>
            <a:pPr marL="0" indent="0">
              <a:buNone/>
            </a:pPr>
            <a:r>
              <a:rPr lang="en-US" altLang="en-US"/>
              <a:t>Several coins are placed in cells of an </a:t>
            </a:r>
            <a:r>
              <a:rPr lang="en-US" altLang="en-US" i="1"/>
              <a:t>n</a:t>
            </a:r>
            <a:r>
              <a:rPr lang="en-US" altLang="en-US"/>
              <a:t>×</a:t>
            </a:r>
            <a:r>
              <a:rPr lang="en-US" altLang="en-US" i="1"/>
              <a:t>m</a:t>
            </a:r>
            <a:r>
              <a:rPr lang="en-US" altLang="en-US"/>
              <a:t> board.  A robot, located in the upper left cell of the board, needs to collect as many of the coins as possible and bring them to the bottom right cell.  On each step, the robot can move either one cell to the right or one cell down from its current location. </a:t>
            </a:r>
          </a:p>
          <a:p>
            <a:pPr marL="0" indent="0">
              <a:buNone/>
            </a:pPr>
            <a:endParaRPr lang="en-US" altLang="en-US"/>
          </a:p>
        </p:txBody>
      </p:sp>
      <p:pic>
        <p:nvPicPr>
          <p:cNvPr id="466948" name="Picture 4" descr="Fig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819400"/>
            <a:ext cx="4267200" cy="374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29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5" name="Slide Number Placeholder 5"/>
          <p:cNvSpPr>
            <a:spLocks noGrp="1"/>
          </p:cNvSpPr>
          <p:nvPr>
            <p:ph type="sldNum" sz="quarter" idx="12"/>
          </p:nvPr>
        </p:nvSpPr>
        <p:spPr/>
        <p:txBody>
          <a:bodyPr/>
          <a:lstStyle/>
          <a:p>
            <a:fld id="{D9D0FCB7-8673-4A22-A3BD-67F92E7D523F}" type="slidenum">
              <a:rPr lang="en-US" altLang="en-US"/>
              <a:pPr/>
              <a:t>4</a:t>
            </a:fld>
            <a:endParaRPr lang="en-US" altLang="en-US"/>
          </a:p>
        </p:txBody>
      </p:sp>
      <p:sp>
        <p:nvSpPr>
          <p:cNvPr id="467970" name="Rectangle 2"/>
          <p:cNvSpPr>
            <a:spLocks noGrp="1" noChangeArrowheads="1"/>
          </p:cNvSpPr>
          <p:nvPr>
            <p:ph type="title"/>
          </p:nvPr>
        </p:nvSpPr>
        <p:spPr>
          <a:xfrm>
            <a:off x="2057400" y="228600"/>
            <a:ext cx="8229600" cy="685800"/>
          </a:xfrm>
        </p:spPr>
        <p:txBody>
          <a:bodyPr>
            <a:normAutofit fontScale="90000"/>
          </a:bodyPr>
          <a:lstStyle/>
          <a:p>
            <a:r>
              <a:rPr lang="en-US" altLang="en-US"/>
              <a:t>Solution to the coin-collecting problem</a:t>
            </a:r>
          </a:p>
        </p:txBody>
      </p:sp>
      <p:sp>
        <p:nvSpPr>
          <p:cNvPr id="467971" name="Rectangle 3"/>
          <p:cNvSpPr>
            <a:spLocks noGrp="1" noChangeArrowheads="1"/>
          </p:cNvSpPr>
          <p:nvPr>
            <p:ph type="body" idx="1"/>
          </p:nvPr>
        </p:nvSpPr>
        <p:spPr>
          <a:xfrm>
            <a:off x="2057400" y="1066801"/>
            <a:ext cx="8610600" cy="5591175"/>
          </a:xfrm>
        </p:spPr>
        <p:txBody>
          <a:bodyPr/>
          <a:lstStyle/>
          <a:p>
            <a:pPr marL="0" indent="0">
              <a:lnSpc>
                <a:spcPct val="90000"/>
              </a:lnSpc>
              <a:buNone/>
            </a:pPr>
            <a:r>
              <a:rPr lang="en-US" altLang="en-US"/>
              <a:t>Let F(</a:t>
            </a:r>
            <a:r>
              <a:rPr lang="en-US" altLang="en-US" i="1"/>
              <a:t>i</a:t>
            </a:r>
            <a:r>
              <a:rPr lang="en-US" altLang="en-US"/>
              <a:t>,</a:t>
            </a:r>
            <a:r>
              <a:rPr lang="en-US" altLang="en-US" i="1"/>
              <a:t>j</a:t>
            </a:r>
            <a:r>
              <a:rPr lang="en-US" altLang="en-US"/>
              <a:t>) be the largest number of coins the robot can collect and bring to cell (</a:t>
            </a:r>
            <a:r>
              <a:rPr lang="en-US" altLang="en-US" i="1"/>
              <a:t>i</a:t>
            </a:r>
            <a:r>
              <a:rPr lang="en-US" altLang="en-US"/>
              <a:t>,</a:t>
            </a:r>
            <a:r>
              <a:rPr lang="en-US" altLang="en-US" i="1"/>
              <a:t>j</a:t>
            </a:r>
            <a:r>
              <a:rPr lang="en-US" altLang="en-US"/>
              <a:t>) in the </a:t>
            </a:r>
            <a:r>
              <a:rPr lang="en-US" altLang="en-US" i="1"/>
              <a:t>i</a:t>
            </a:r>
            <a:r>
              <a:rPr lang="en-US" altLang="en-US"/>
              <a:t>th row and </a:t>
            </a:r>
            <a:r>
              <a:rPr lang="en-US" altLang="en-US" i="1"/>
              <a:t>j</a:t>
            </a:r>
            <a:r>
              <a:rPr lang="en-US" altLang="en-US"/>
              <a:t>th column.</a:t>
            </a:r>
          </a:p>
          <a:p>
            <a:pPr marL="0" indent="0">
              <a:lnSpc>
                <a:spcPct val="90000"/>
              </a:lnSpc>
              <a:buNone/>
            </a:pPr>
            <a:endParaRPr lang="en-US" altLang="en-US"/>
          </a:p>
          <a:p>
            <a:pPr marL="0" indent="0">
              <a:lnSpc>
                <a:spcPct val="90000"/>
              </a:lnSpc>
              <a:buNone/>
            </a:pPr>
            <a:r>
              <a:rPr lang="en-US" altLang="en-US"/>
              <a:t>The largest number of coins that can be brought to cell (</a:t>
            </a:r>
            <a:r>
              <a:rPr lang="en-US" altLang="en-US" i="1"/>
              <a:t>i</a:t>
            </a:r>
            <a:r>
              <a:rPr lang="en-US" altLang="en-US"/>
              <a:t>,</a:t>
            </a:r>
            <a:r>
              <a:rPr lang="en-US" altLang="en-US" i="1"/>
              <a:t>j</a:t>
            </a:r>
            <a:r>
              <a:rPr lang="en-US" altLang="en-US"/>
              <a:t>):</a:t>
            </a:r>
            <a:br>
              <a:rPr lang="en-US" altLang="en-US"/>
            </a:br>
            <a:br>
              <a:rPr lang="en-US" altLang="en-US"/>
            </a:br>
            <a:r>
              <a:rPr lang="en-US" altLang="en-US"/>
              <a:t>from the left neighbor ?</a:t>
            </a:r>
          </a:p>
          <a:p>
            <a:pPr marL="0" indent="0">
              <a:lnSpc>
                <a:spcPct val="90000"/>
              </a:lnSpc>
              <a:buNone/>
            </a:pPr>
            <a:r>
              <a:rPr lang="en-US" altLang="en-US"/>
              <a:t>from the neighbor above? </a:t>
            </a:r>
          </a:p>
          <a:p>
            <a:pPr marL="0" indent="0">
              <a:lnSpc>
                <a:spcPct val="90000"/>
              </a:lnSpc>
              <a:buNone/>
            </a:pPr>
            <a:endParaRPr lang="en-US" altLang="en-US"/>
          </a:p>
          <a:p>
            <a:pPr marL="0" indent="0">
              <a:lnSpc>
                <a:spcPct val="90000"/>
              </a:lnSpc>
              <a:buNone/>
            </a:pPr>
            <a:r>
              <a:rPr lang="en-US" altLang="en-US"/>
              <a:t>The recurrence: </a:t>
            </a:r>
          </a:p>
          <a:p>
            <a:pPr marL="0" indent="0">
              <a:lnSpc>
                <a:spcPct val="90000"/>
              </a:lnSpc>
              <a:buNone/>
            </a:pPr>
            <a:r>
              <a:rPr lang="en-US" altLang="en-US"/>
              <a:t>        F(</a:t>
            </a:r>
            <a:r>
              <a:rPr lang="en-US" altLang="en-US" i="1"/>
              <a:t>i</a:t>
            </a:r>
            <a:r>
              <a:rPr lang="en-US" altLang="en-US"/>
              <a:t>, </a:t>
            </a:r>
            <a:r>
              <a:rPr lang="en-US" altLang="en-US" i="1"/>
              <a:t>j</a:t>
            </a:r>
            <a:r>
              <a:rPr lang="en-US" altLang="en-US"/>
              <a:t>) = max{F(</a:t>
            </a:r>
            <a:r>
              <a:rPr lang="en-US" altLang="en-US" i="1"/>
              <a:t>i</a:t>
            </a:r>
            <a:r>
              <a:rPr lang="en-US" altLang="en-US"/>
              <a:t>-1, </a:t>
            </a:r>
            <a:r>
              <a:rPr lang="en-US" altLang="en-US" i="1"/>
              <a:t>j</a:t>
            </a:r>
            <a:r>
              <a:rPr lang="en-US" altLang="en-US"/>
              <a:t>),  F(</a:t>
            </a:r>
            <a:r>
              <a:rPr lang="en-US" altLang="en-US" i="1"/>
              <a:t>i</a:t>
            </a:r>
            <a:r>
              <a:rPr lang="en-US" altLang="en-US"/>
              <a:t>, </a:t>
            </a:r>
            <a:r>
              <a:rPr lang="en-US" altLang="en-US" i="1"/>
              <a:t>j</a:t>
            </a:r>
            <a:r>
              <a:rPr lang="en-US" altLang="en-US"/>
              <a:t>-1)} + c</a:t>
            </a:r>
            <a:r>
              <a:rPr lang="en-US" altLang="en-US" i="1" baseline="-25000"/>
              <a:t>ij    </a:t>
            </a:r>
            <a:r>
              <a:rPr lang="en-US" altLang="en-US"/>
              <a:t>for 1 ≤ </a:t>
            </a:r>
            <a:r>
              <a:rPr lang="en-US" altLang="en-US" i="1"/>
              <a:t> i </a:t>
            </a:r>
            <a:r>
              <a:rPr lang="en-US" altLang="en-US"/>
              <a:t>≤ </a:t>
            </a:r>
            <a:r>
              <a:rPr lang="en-US" altLang="en-US" i="1"/>
              <a:t>n</a:t>
            </a:r>
            <a:r>
              <a:rPr lang="en-US" altLang="en-US"/>
              <a:t>, 1 ≤ </a:t>
            </a:r>
            <a:r>
              <a:rPr lang="en-US" altLang="en-US" i="1"/>
              <a:t>j </a:t>
            </a:r>
            <a:r>
              <a:rPr lang="en-US" altLang="en-US"/>
              <a:t>≤ </a:t>
            </a:r>
            <a:r>
              <a:rPr lang="en-US" altLang="en-US" i="1"/>
              <a:t>m</a:t>
            </a:r>
          </a:p>
          <a:p>
            <a:pPr marL="0" indent="0">
              <a:lnSpc>
                <a:spcPct val="90000"/>
              </a:lnSpc>
              <a:buNone/>
            </a:pPr>
            <a:r>
              <a:rPr lang="en-US" altLang="en-US"/>
              <a:t>where</a:t>
            </a:r>
            <a:r>
              <a:rPr lang="en-US" altLang="en-US" i="1"/>
              <a:t> </a:t>
            </a:r>
            <a:r>
              <a:rPr lang="en-US" altLang="en-US"/>
              <a:t> c</a:t>
            </a:r>
            <a:r>
              <a:rPr lang="en-US" altLang="en-US" i="1" baseline="-25000"/>
              <a:t>ij</a:t>
            </a:r>
            <a:r>
              <a:rPr lang="en-US" altLang="en-US" i="1"/>
              <a:t> </a:t>
            </a:r>
            <a:r>
              <a:rPr lang="en-US" altLang="en-US"/>
              <a:t>= 1</a:t>
            </a:r>
            <a:r>
              <a:rPr lang="en-US" altLang="en-US" i="1"/>
              <a:t> </a:t>
            </a:r>
            <a:r>
              <a:rPr lang="en-US" altLang="en-US"/>
              <a:t>if there is a coin in cell (</a:t>
            </a:r>
            <a:r>
              <a:rPr lang="en-US" altLang="en-US" i="1"/>
              <a:t>i,j</a:t>
            </a:r>
            <a:r>
              <a:rPr lang="en-US" altLang="en-US"/>
              <a:t>), and</a:t>
            </a:r>
            <a:r>
              <a:rPr lang="en-US" altLang="en-US" i="1"/>
              <a:t> </a:t>
            </a:r>
            <a:r>
              <a:rPr lang="en-US" altLang="en-US"/>
              <a:t>c</a:t>
            </a:r>
            <a:r>
              <a:rPr lang="en-US" altLang="en-US" i="1" baseline="-25000"/>
              <a:t>ij</a:t>
            </a:r>
            <a:r>
              <a:rPr lang="en-US" altLang="en-US" i="1"/>
              <a:t> </a:t>
            </a:r>
            <a:r>
              <a:rPr lang="en-US" altLang="en-US"/>
              <a:t>= 0 otherwise</a:t>
            </a:r>
          </a:p>
          <a:p>
            <a:pPr marL="0" indent="0">
              <a:lnSpc>
                <a:spcPct val="90000"/>
              </a:lnSpc>
              <a:buNone/>
            </a:pPr>
            <a:endParaRPr lang="en-US" altLang="en-US"/>
          </a:p>
          <a:p>
            <a:pPr marL="0" indent="0">
              <a:lnSpc>
                <a:spcPct val="90000"/>
              </a:lnSpc>
              <a:buNone/>
            </a:pPr>
            <a:r>
              <a:rPr lang="en-US" altLang="en-US"/>
              <a:t>        F(0, </a:t>
            </a:r>
            <a:r>
              <a:rPr lang="en-US" altLang="en-US" i="1"/>
              <a:t>j</a:t>
            </a:r>
            <a:r>
              <a:rPr lang="en-US" altLang="en-US"/>
              <a:t>) = 0 for 1 ≤ </a:t>
            </a:r>
            <a:r>
              <a:rPr lang="en-US" altLang="en-US" i="1"/>
              <a:t>j </a:t>
            </a:r>
            <a:r>
              <a:rPr lang="en-US" altLang="en-US"/>
              <a:t>≤ </a:t>
            </a:r>
            <a:r>
              <a:rPr lang="en-US" altLang="en-US" i="1"/>
              <a:t>m </a:t>
            </a:r>
            <a:r>
              <a:rPr lang="en-US" altLang="en-US"/>
              <a:t> and F(</a:t>
            </a:r>
            <a:r>
              <a:rPr lang="en-US" altLang="en-US" i="1"/>
              <a:t>i</a:t>
            </a:r>
            <a:r>
              <a:rPr lang="en-US" altLang="en-US"/>
              <a:t>, 0) = 0 for 1 ≤ </a:t>
            </a:r>
            <a:r>
              <a:rPr lang="en-US" altLang="en-US" i="1"/>
              <a:t>i </a:t>
            </a:r>
            <a:r>
              <a:rPr lang="en-US" altLang="en-US"/>
              <a:t>≤ </a:t>
            </a:r>
            <a:r>
              <a:rPr lang="en-US" altLang="en-US" i="1"/>
              <a:t>n.</a:t>
            </a:r>
          </a:p>
        </p:txBody>
      </p:sp>
    </p:spTree>
    <p:extLst>
      <p:ext uri="{BB962C8B-B14F-4D97-AF65-F5344CB8AC3E}">
        <p14:creationId xmlns:p14="http://schemas.microsoft.com/office/powerpoint/2010/main" val="357179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DE2D5A3-5362-42F6-8438-84F1578989CE}" type="slidenum">
              <a:rPr lang="en-US" altLang="en-US"/>
              <a:pPr/>
              <a:t>5</a:t>
            </a:fld>
            <a:endParaRPr lang="en-US" altLang="en-US"/>
          </a:p>
        </p:txBody>
      </p:sp>
      <p:sp>
        <p:nvSpPr>
          <p:cNvPr id="468994" name="Rectangle 2"/>
          <p:cNvSpPr>
            <a:spLocks noGrp="1" noChangeArrowheads="1"/>
          </p:cNvSpPr>
          <p:nvPr>
            <p:ph type="title"/>
          </p:nvPr>
        </p:nvSpPr>
        <p:spPr>
          <a:xfrm>
            <a:off x="1524000" y="0"/>
            <a:ext cx="9144000" cy="685800"/>
          </a:xfrm>
        </p:spPr>
        <p:txBody>
          <a:bodyPr>
            <a:normAutofit fontScale="90000"/>
          </a:bodyPr>
          <a:lstStyle/>
          <a:p>
            <a:r>
              <a:rPr lang="en-US" altLang="en-US"/>
              <a:t>Solution to the coin-collecting problem (cont.)</a:t>
            </a:r>
          </a:p>
        </p:txBody>
      </p:sp>
      <p:sp>
        <p:nvSpPr>
          <p:cNvPr id="468995" name="Rectangle 3"/>
          <p:cNvSpPr>
            <a:spLocks noGrp="1" noChangeArrowheads="1"/>
          </p:cNvSpPr>
          <p:nvPr>
            <p:ph type="body" idx="1"/>
          </p:nvPr>
        </p:nvSpPr>
        <p:spPr>
          <a:xfrm>
            <a:off x="2057400" y="1066801"/>
            <a:ext cx="8610600" cy="5591175"/>
          </a:xfrm>
        </p:spPr>
        <p:txBody>
          <a:bodyPr/>
          <a:lstStyle/>
          <a:p>
            <a:pPr marL="0" indent="0">
              <a:buNone/>
            </a:pPr>
            <a:r>
              <a:rPr lang="en-US" altLang="en-US"/>
              <a:t>        F(</a:t>
            </a:r>
            <a:r>
              <a:rPr lang="en-US" altLang="en-US" i="1"/>
              <a:t>i</a:t>
            </a:r>
            <a:r>
              <a:rPr lang="en-US" altLang="en-US"/>
              <a:t>, </a:t>
            </a:r>
            <a:r>
              <a:rPr lang="en-US" altLang="en-US" i="1"/>
              <a:t>j</a:t>
            </a:r>
            <a:r>
              <a:rPr lang="en-US" altLang="en-US"/>
              <a:t>) = max{F(</a:t>
            </a:r>
            <a:r>
              <a:rPr lang="en-US" altLang="en-US" i="1"/>
              <a:t>i</a:t>
            </a:r>
            <a:r>
              <a:rPr lang="en-US" altLang="en-US"/>
              <a:t>-1, </a:t>
            </a:r>
            <a:r>
              <a:rPr lang="en-US" altLang="en-US" i="1"/>
              <a:t>j</a:t>
            </a:r>
            <a:r>
              <a:rPr lang="en-US" altLang="en-US"/>
              <a:t>),  F(</a:t>
            </a:r>
            <a:r>
              <a:rPr lang="en-US" altLang="en-US" i="1"/>
              <a:t>i</a:t>
            </a:r>
            <a:r>
              <a:rPr lang="en-US" altLang="en-US"/>
              <a:t>, </a:t>
            </a:r>
            <a:r>
              <a:rPr lang="en-US" altLang="en-US" i="1"/>
              <a:t>j</a:t>
            </a:r>
            <a:r>
              <a:rPr lang="en-US" altLang="en-US"/>
              <a:t>-1)} + c</a:t>
            </a:r>
            <a:r>
              <a:rPr lang="en-US" altLang="en-US" i="1" baseline="-25000"/>
              <a:t>ij    </a:t>
            </a:r>
            <a:r>
              <a:rPr lang="en-US" altLang="en-US"/>
              <a:t>for 1 ≤ </a:t>
            </a:r>
            <a:r>
              <a:rPr lang="en-US" altLang="en-US" i="1"/>
              <a:t> i </a:t>
            </a:r>
            <a:r>
              <a:rPr lang="en-US" altLang="en-US"/>
              <a:t>≤ </a:t>
            </a:r>
            <a:r>
              <a:rPr lang="en-US" altLang="en-US" i="1"/>
              <a:t>n</a:t>
            </a:r>
            <a:r>
              <a:rPr lang="en-US" altLang="en-US"/>
              <a:t>, 1 ≤ </a:t>
            </a:r>
            <a:r>
              <a:rPr lang="en-US" altLang="en-US" i="1"/>
              <a:t>j </a:t>
            </a:r>
            <a:r>
              <a:rPr lang="en-US" altLang="en-US"/>
              <a:t>≤ </a:t>
            </a:r>
            <a:r>
              <a:rPr lang="en-US" altLang="en-US" i="1"/>
              <a:t>m</a:t>
            </a:r>
          </a:p>
          <a:p>
            <a:pPr marL="0" indent="0">
              <a:buNone/>
            </a:pPr>
            <a:r>
              <a:rPr lang="en-US" altLang="en-US"/>
              <a:t>where</a:t>
            </a:r>
            <a:r>
              <a:rPr lang="en-US" altLang="en-US" i="1"/>
              <a:t> </a:t>
            </a:r>
            <a:r>
              <a:rPr lang="en-US" altLang="en-US"/>
              <a:t> c</a:t>
            </a:r>
            <a:r>
              <a:rPr lang="en-US" altLang="en-US" i="1" baseline="-25000"/>
              <a:t>ij</a:t>
            </a:r>
            <a:r>
              <a:rPr lang="en-US" altLang="en-US" i="1"/>
              <a:t> </a:t>
            </a:r>
            <a:r>
              <a:rPr lang="en-US" altLang="en-US"/>
              <a:t>= 1</a:t>
            </a:r>
            <a:r>
              <a:rPr lang="en-US" altLang="en-US" i="1"/>
              <a:t> </a:t>
            </a:r>
            <a:r>
              <a:rPr lang="en-US" altLang="en-US"/>
              <a:t>if there is a coin in cell (</a:t>
            </a:r>
            <a:r>
              <a:rPr lang="en-US" altLang="en-US" i="1"/>
              <a:t>i,j</a:t>
            </a:r>
            <a:r>
              <a:rPr lang="en-US" altLang="en-US"/>
              <a:t>), and</a:t>
            </a:r>
            <a:r>
              <a:rPr lang="en-US" altLang="en-US" i="1"/>
              <a:t> </a:t>
            </a:r>
            <a:r>
              <a:rPr lang="en-US" altLang="en-US"/>
              <a:t>c</a:t>
            </a:r>
            <a:r>
              <a:rPr lang="en-US" altLang="en-US" i="1" baseline="-25000"/>
              <a:t>ij</a:t>
            </a:r>
            <a:r>
              <a:rPr lang="en-US" altLang="en-US" i="1"/>
              <a:t> </a:t>
            </a:r>
            <a:r>
              <a:rPr lang="en-US" altLang="en-US"/>
              <a:t>= 0 otherwise</a:t>
            </a:r>
          </a:p>
          <a:p>
            <a:pPr marL="0" indent="0">
              <a:buNone/>
            </a:pPr>
            <a:r>
              <a:rPr lang="en-US" altLang="en-US"/>
              <a:t>        F(0, </a:t>
            </a:r>
            <a:r>
              <a:rPr lang="en-US" altLang="en-US" i="1"/>
              <a:t>j</a:t>
            </a:r>
            <a:r>
              <a:rPr lang="en-US" altLang="en-US"/>
              <a:t>) = 0 for 1 ≤ </a:t>
            </a:r>
            <a:r>
              <a:rPr lang="en-US" altLang="en-US" i="1"/>
              <a:t>j </a:t>
            </a:r>
            <a:r>
              <a:rPr lang="en-US" altLang="en-US"/>
              <a:t>≤ </a:t>
            </a:r>
            <a:r>
              <a:rPr lang="en-US" altLang="en-US" i="1"/>
              <a:t>m </a:t>
            </a:r>
            <a:r>
              <a:rPr lang="en-US" altLang="en-US"/>
              <a:t> and F(</a:t>
            </a:r>
            <a:r>
              <a:rPr lang="en-US" altLang="en-US" i="1"/>
              <a:t>i</a:t>
            </a:r>
            <a:r>
              <a:rPr lang="en-US" altLang="en-US"/>
              <a:t>, 0) = 0 for 1 ≤ </a:t>
            </a:r>
            <a:r>
              <a:rPr lang="en-US" altLang="en-US" i="1"/>
              <a:t>i </a:t>
            </a:r>
            <a:r>
              <a:rPr lang="en-US" altLang="en-US"/>
              <a:t>≤ </a:t>
            </a:r>
            <a:r>
              <a:rPr lang="en-US" altLang="en-US" i="1"/>
              <a:t>n.</a:t>
            </a:r>
          </a:p>
        </p:txBody>
      </p:sp>
      <p:pic>
        <p:nvPicPr>
          <p:cNvPr id="468996" name="Picture 4" descr="Fig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590800"/>
            <a:ext cx="4572000" cy="4014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553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2469386-47C8-414D-B21A-D602465A6E36}" type="slidenum">
              <a:rPr lang="en-US" altLang="en-US"/>
              <a:pPr/>
              <a:t>6</a:t>
            </a:fld>
            <a:endParaRPr lang="en-US" altLang="en-US"/>
          </a:p>
        </p:txBody>
      </p:sp>
      <p:sp>
        <p:nvSpPr>
          <p:cNvPr id="418818" name="Rectangle 2"/>
          <p:cNvSpPr>
            <a:spLocks noGrp="1" noChangeArrowheads="1"/>
          </p:cNvSpPr>
          <p:nvPr>
            <p:ph type="title"/>
          </p:nvPr>
        </p:nvSpPr>
        <p:spPr/>
        <p:txBody>
          <a:bodyPr/>
          <a:lstStyle/>
          <a:p>
            <a:r>
              <a:rPr lang="en-US" altLang="en-US"/>
              <a:t>Knapsack Problem by DP</a:t>
            </a:r>
          </a:p>
        </p:txBody>
      </p:sp>
      <p:sp>
        <p:nvSpPr>
          <p:cNvPr id="418819" name="Rectangle 3"/>
          <p:cNvSpPr>
            <a:spLocks noGrp="1" noChangeArrowheads="1"/>
          </p:cNvSpPr>
          <p:nvPr>
            <p:ph type="body" idx="1"/>
          </p:nvPr>
        </p:nvSpPr>
        <p:spPr>
          <a:xfrm>
            <a:off x="2057400" y="1066800"/>
            <a:ext cx="8610600" cy="5791200"/>
          </a:xfrm>
        </p:spPr>
        <p:txBody>
          <a:bodyPr/>
          <a:lstStyle/>
          <a:p>
            <a:pPr marL="0" indent="0">
              <a:buNone/>
            </a:pPr>
            <a:r>
              <a:rPr lang="en-US" altLang="en-US" dirty="0"/>
              <a:t>Given </a:t>
            </a:r>
            <a:r>
              <a:rPr lang="en-US" altLang="en-US" i="1" dirty="0"/>
              <a:t>n</a:t>
            </a:r>
            <a:r>
              <a:rPr lang="en-US" altLang="en-US" dirty="0"/>
              <a:t> items  of </a:t>
            </a:r>
          </a:p>
          <a:p>
            <a:pPr lvl="1">
              <a:buFontTx/>
              <a:buNone/>
            </a:pPr>
            <a:r>
              <a:rPr lang="en-US" altLang="en-US" sz="2400" dirty="0"/>
              <a:t>       integer weights:    </a:t>
            </a:r>
            <a:r>
              <a:rPr lang="en-US" altLang="en-US" sz="2400" i="1" dirty="0"/>
              <a:t>w</a:t>
            </a:r>
            <a:r>
              <a:rPr lang="en-US" altLang="en-US" sz="2400" baseline="-25000" dirty="0"/>
              <a:t>1   </a:t>
            </a:r>
            <a:r>
              <a:rPr lang="en-US" altLang="en-US" sz="2400" dirty="0"/>
              <a:t> </a:t>
            </a:r>
            <a:r>
              <a:rPr lang="en-US" altLang="en-US" sz="2400" i="1" dirty="0"/>
              <a:t>w</a:t>
            </a:r>
            <a:r>
              <a:rPr lang="en-US" altLang="en-US" sz="2400" baseline="-25000" dirty="0"/>
              <a:t>2</a:t>
            </a:r>
            <a:r>
              <a:rPr lang="en-US" altLang="en-US" sz="2400" i="1" dirty="0"/>
              <a:t>  …  </a:t>
            </a:r>
            <a:r>
              <a:rPr lang="en-US" altLang="en-US" sz="2400" i="1" dirty="0" err="1"/>
              <a:t>w</a:t>
            </a:r>
            <a:r>
              <a:rPr lang="en-US" altLang="en-US" sz="2400" i="1" baseline="-25000" dirty="0" err="1"/>
              <a:t>n</a:t>
            </a:r>
            <a:endParaRPr lang="en-US" altLang="en-US" sz="2400" i="1" baseline="-25000" dirty="0"/>
          </a:p>
          <a:p>
            <a:pPr lvl="1">
              <a:buFontTx/>
              <a:buNone/>
            </a:pPr>
            <a:r>
              <a:rPr lang="en-US" altLang="en-US" sz="2400" dirty="0"/>
              <a:t>       values:                    </a:t>
            </a:r>
            <a:r>
              <a:rPr lang="en-US" altLang="en-US" sz="2400" i="1" dirty="0"/>
              <a:t>v</a:t>
            </a:r>
            <a:r>
              <a:rPr lang="en-US" altLang="en-US" sz="2400" baseline="-25000" dirty="0"/>
              <a:t>1   </a:t>
            </a:r>
            <a:r>
              <a:rPr lang="en-US" altLang="en-US" sz="2400" dirty="0"/>
              <a:t>  </a:t>
            </a:r>
            <a:r>
              <a:rPr lang="en-US" altLang="en-US" sz="2400" i="1" dirty="0"/>
              <a:t>v</a:t>
            </a:r>
            <a:r>
              <a:rPr lang="en-US" altLang="en-US" sz="2400" baseline="-25000" dirty="0"/>
              <a:t>2</a:t>
            </a:r>
            <a:r>
              <a:rPr lang="en-US" altLang="en-US" sz="2400" dirty="0"/>
              <a:t> </a:t>
            </a:r>
            <a:r>
              <a:rPr lang="en-US" altLang="en-US" sz="2400" i="1" dirty="0"/>
              <a:t> …  </a:t>
            </a:r>
            <a:r>
              <a:rPr lang="en-US" altLang="en-US" sz="2400" i="1" dirty="0" err="1"/>
              <a:t>v</a:t>
            </a:r>
            <a:r>
              <a:rPr lang="en-US" altLang="en-US" sz="2400" i="1" baseline="-25000" dirty="0" err="1"/>
              <a:t>n</a:t>
            </a:r>
            <a:endParaRPr lang="en-US" altLang="en-US" sz="2400" dirty="0"/>
          </a:p>
          <a:p>
            <a:pPr marL="0" indent="0">
              <a:buNone/>
            </a:pPr>
            <a:r>
              <a:rPr lang="en-US" altLang="en-US" dirty="0"/>
              <a:t>             a knapsack of integer capacity </a:t>
            </a:r>
            <a:r>
              <a:rPr lang="en-US" altLang="en-US" i="1" dirty="0"/>
              <a:t>W</a:t>
            </a:r>
            <a:r>
              <a:rPr lang="en-US" altLang="en-US" sz="2800" i="1" dirty="0"/>
              <a:t> </a:t>
            </a:r>
          </a:p>
          <a:p>
            <a:pPr marL="0" indent="0">
              <a:buNone/>
            </a:pPr>
            <a:r>
              <a:rPr lang="en-US" altLang="en-US" dirty="0"/>
              <a:t>find most valuable subset of the items that fit into the knapsack</a:t>
            </a:r>
          </a:p>
          <a:p>
            <a:pPr marL="0" indent="0">
              <a:buNone/>
            </a:pPr>
            <a:endParaRPr lang="en-US" altLang="en-US" dirty="0"/>
          </a:p>
          <a:p>
            <a:pPr marL="0" indent="0">
              <a:buNone/>
            </a:pPr>
            <a:r>
              <a:rPr lang="en-US" altLang="en-US" dirty="0"/>
              <a:t>Consider instance defined by first </a:t>
            </a:r>
            <a:r>
              <a:rPr lang="en-US" altLang="en-US" i="1" dirty="0" err="1"/>
              <a:t>i</a:t>
            </a:r>
            <a:r>
              <a:rPr lang="en-US" altLang="en-US" i="1" dirty="0"/>
              <a:t> </a:t>
            </a:r>
            <a:r>
              <a:rPr lang="en-US" altLang="en-US" dirty="0"/>
              <a:t>items and capacity </a:t>
            </a:r>
            <a:r>
              <a:rPr lang="en-US" altLang="en-US" i="1" dirty="0"/>
              <a:t>j </a:t>
            </a:r>
            <a:r>
              <a:rPr lang="en-US" altLang="en-US" dirty="0"/>
              <a:t>(</a:t>
            </a:r>
            <a:r>
              <a:rPr lang="en-US" altLang="en-US" i="1" dirty="0"/>
              <a:t>j </a:t>
            </a:r>
            <a:r>
              <a:rPr lang="en-US" altLang="en-US" dirty="0">
                <a:sym typeface="Symbol" panose="05050102010706020507" pitchFamily="18" charset="2"/>
              </a:rPr>
              <a:t> </a:t>
            </a:r>
            <a:r>
              <a:rPr lang="en-US" altLang="en-US" i="1" dirty="0">
                <a:sym typeface="Symbol" panose="05050102010706020507" pitchFamily="18" charset="2"/>
              </a:rPr>
              <a:t>W</a:t>
            </a:r>
            <a:r>
              <a:rPr lang="en-US" altLang="en-US" dirty="0">
                <a:sym typeface="Symbol" panose="05050102010706020507" pitchFamily="18" charset="2"/>
              </a:rPr>
              <a:t>)</a:t>
            </a:r>
            <a:r>
              <a:rPr lang="en-US" altLang="en-US" i="1" dirty="0">
                <a:sym typeface="Symbol" panose="05050102010706020507" pitchFamily="18" charset="2"/>
              </a:rPr>
              <a:t>.</a:t>
            </a:r>
          </a:p>
          <a:p>
            <a:pPr marL="0" indent="0">
              <a:buNone/>
            </a:pPr>
            <a:r>
              <a:rPr lang="en-US" altLang="en-US" dirty="0">
                <a:sym typeface="Symbol" panose="05050102010706020507" pitchFamily="18" charset="2"/>
              </a:rPr>
              <a:t>Let </a:t>
            </a: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err="1">
                <a:sym typeface="Symbol" panose="05050102010706020507" pitchFamily="18" charset="2"/>
              </a:rPr>
              <a:t>i</a:t>
            </a:r>
            <a:r>
              <a:rPr lang="en-US" altLang="en-US" dirty="0" err="1">
                <a:sym typeface="Symbol" panose="05050102010706020507" pitchFamily="18" charset="2"/>
              </a:rPr>
              <a:t>,</a:t>
            </a:r>
            <a:r>
              <a:rPr lang="en-US" altLang="en-US" i="1" dirty="0" err="1">
                <a:sym typeface="Symbol" panose="05050102010706020507" pitchFamily="18" charset="2"/>
              </a:rPr>
              <a:t>j</a:t>
            </a:r>
            <a:r>
              <a:rPr lang="en-US" altLang="en-US" dirty="0">
                <a:sym typeface="Symbol" panose="05050102010706020507" pitchFamily="18" charset="2"/>
              </a:rPr>
              <a:t>] be optimal value of such instance.  Then</a:t>
            </a:r>
          </a:p>
          <a:p>
            <a:pPr marL="0" indent="0">
              <a:lnSpc>
                <a:spcPct val="70000"/>
              </a:lnSpc>
              <a:buNone/>
            </a:pPr>
            <a:r>
              <a:rPr lang="en-US" altLang="en-US" dirty="0">
                <a:sym typeface="Symbol" panose="05050102010706020507" pitchFamily="18" charset="2"/>
              </a:rPr>
              <a:t>	  	max {</a:t>
            </a: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a:sym typeface="Symbol" panose="05050102010706020507" pitchFamily="18" charset="2"/>
              </a:rPr>
              <a:t>i</a:t>
            </a:r>
            <a:r>
              <a:rPr lang="en-US" altLang="en-US" dirty="0">
                <a:sym typeface="Symbol" panose="05050102010706020507" pitchFamily="18" charset="2"/>
              </a:rPr>
              <a:t>-1,</a:t>
            </a:r>
            <a:r>
              <a:rPr lang="en-US" altLang="en-US" i="1" dirty="0">
                <a:sym typeface="Symbol" panose="05050102010706020507" pitchFamily="18" charset="2"/>
              </a:rPr>
              <a:t>j</a:t>
            </a:r>
            <a:r>
              <a:rPr lang="en-US" altLang="en-US" dirty="0">
                <a:sym typeface="Symbol" panose="05050102010706020507" pitchFamily="18" charset="2"/>
              </a:rPr>
              <a:t>], </a:t>
            </a:r>
            <a:r>
              <a:rPr lang="en-US" altLang="en-US" sz="2800" i="1" dirty="0"/>
              <a:t>v</a:t>
            </a:r>
            <a:r>
              <a:rPr lang="en-US" altLang="en-US" sz="2800" i="1" baseline="-25000" dirty="0"/>
              <a:t>i</a:t>
            </a:r>
            <a:r>
              <a:rPr lang="en-US" altLang="en-US" dirty="0">
                <a:sym typeface="Symbol" panose="05050102010706020507" pitchFamily="18" charset="2"/>
              </a:rPr>
              <a:t> + </a:t>
            </a: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a:sym typeface="Symbol" panose="05050102010706020507" pitchFamily="18" charset="2"/>
              </a:rPr>
              <a:t>i</a:t>
            </a:r>
            <a:r>
              <a:rPr lang="en-US" altLang="en-US" dirty="0">
                <a:sym typeface="Symbol" panose="05050102010706020507" pitchFamily="18" charset="2"/>
              </a:rPr>
              <a:t>-1,</a:t>
            </a:r>
            <a:r>
              <a:rPr lang="en-US" altLang="en-US" i="1" dirty="0">
                <a:sym typeface="Symbol" panose="05050102010706020507" pitchFamily="18" charset="2"/>
              </a:rPr>
              <a:t>j- </a:t>
            </a:r>
            <a:r>
              <a:rPr lang="en-US" altLang="en-US" sz="2800" i="1" dirty="0" err="1"/>
              <a:t>w</a:t>
            </a:r>
            <a:r>
              <a:rPr lang="en-US" altLang="en-US" sz="2800" i="1" baseline="-25000" dirty="0" err="1"/>
              <a:t>i</a:t>
            </a:r>
            <a:r>
              <a:rPr lang="en-US" altLang="en-US" dirty="0">
                <a:sym typeface="Symbol" panose="05050102010706020507" pitchFamily="18" charset="2"/>
              </a:rPr>
              <a:t>]}   if </a:t>
            </a:r>
            <a:r>
              <a:rPr lang="en-US" altLang="en-US" i="1" dirty="0">
                <a:sym typeface="Symbol" panose="05050102010706020507" pitchFamily="18" charset="2"/>
              </a:rPr>
              <a:t>j- </a:t>
            </a:r>
            <a:r>
              <a:rPr lang="en-US" altLang="en-US" sz="2800" i="1" dirty="0" err="1"/>
              <a:t>w</a:t>
            </a:r>
            <a:r>
              <a:rPr lang="en-US" altLang="en-US" sz="2800" i="1" baseline="-25000" dirty="0" err="1"/>
              <a:t>i</a:t>
            </a:r>
            <a:r>
              <a:rPr lang="en-US" altLang="en-US" sz="2800" i="1" baseline="-25000" dirty="0"/>
              <a:t> </a:t>
            </a:r>
            <a:r>
              <a:rPr lang="en-US" altLang="en-US" sz="2800" dirty="0">
                <a:sym typeface="Symbol" panose="05050102010706020507" pitchFamily="18" charset="2"/>
              </a:rPr>
              <a:t> 0</a:t>
            </a:r>
            <a:endParaRPr lang="en-US" altLang="en-US" sz="2800" i="1" baseline="-25000" dirty="0">
              <a:sym typeface="Symbol" panose="05050102010706020507" pitchFamily="18" charset="2"/>
            </a:endParaRPr>
          </a:p>
          <a:p>
            <a:pPr marL="0" indent="0">
              <a:lnSpc>
                <a:spcPct val="70000"/>
              </a:lnSpc>
              <a:buNone/>
            </a:pP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err="1">
                <a:sym typeface="Symbol" panose="05050102010706020507" pitchFamily="18" charset="2"/>
              </a:rPr>
              <a:t>i</a:t>
            </a:r>
            <a:r>
              <a:rPr lang="en-US" altLang="en-US" dirty="0" err="1">
                <a:sym typeface="Symbol" panose="05050102010706020507" pitchFamily="18" charset="2"/>
              </a:rPr>
              <a:t>,</a:t>
            </a:r>
            <a:r>
              <a:rPr lang="en-US" altLang="en-US" i="1" dirty="0" err="1">
                <a:sym typeface="Symbol" panose="05050102010706020507" pitchFamily="18" charset="2"/>
              </a:rPr>
              <a:t>j</a:t>
            </a:r>
            <a:r>
              <a:rPr lang="en-US" altLang="en-US" dirty="0">
                <a:sym typeface="Symbol" panose="05050102010706020507" pitchFamily="18" charset="2"/>
              </a:rPr>
              <a:t>] =</a:t>
            </a:r>
          </a:p>
          <a:p>
            <a:pPr marL="0" indent="0">
              <a:lnSpc>
                <a:spcPct val="70000"/>
              </a:lnSpc>
              <a:buNone/>
            </a:pPr>
            <a:r>
              <a:rPr lang="en-US" altLang="en-US" dirty="0">
                <a:sym typeface="Symbol" panose="05050102010706020507" pitchFamily="18" charset="2"/>
              </a:rPr>
              <a:t> 	  	</a:t>
            </a: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a:sym typeface="Symbol" panose="05050102010706020507" pitchFamily="18" charset="2"/>
              </a:rPr>
              <a:t>i</a:t>
            </a:r>
            <a:r>
              <a:rPr lang="en-US" altLang="en-US" dirty="0">
                <a:sym typeface="Symbol" panose="05050102010706020507" pitchFamily="18" charset="2"/>
              </a:rPr>
              <a:t>-1,</a:t>
            </a:r>
            <a:r>
              <a:rPr lang="en-US" altLang="en-US" i="1" dirty="0">
                <a:sym typeface="Symbol" panose="05050102010706020507" pitchFamily="18" charset="2"/>
              </a:rPr>
              <a:t>j</a:t>
            </a:r>
            <a:r>
              <a:rPr lang="en-US" altLang="en-US" dirty="0">
                <a:sym typeface="Symbol" panose="05050102010706020507" pitchFamily="18" charset="2"/>
              </a:rPr>
              <a:t>]                                          if </a:t>
            </a:r>
            <a:r>
              <a:rPr lang="en-US" altLang="en-US" i="1" dirty="0">
                <a:sym typeface="Symbol" panose="05050102010706020507" pitchFamily="18" charset="2"/>
              </a:rPr>
              <a:t>j- </a:t>
            </a:r>
            <a:r>
              <a:rPr lang="en-US" altLang="en-US" sz="2800" i="1" dirty="0" err="1"/>
              <a:t>w</a:t>
            </a:r>
            <a:r>
              <a:rPr lang="en-US" altLang="en-US" sz="2800" i="1" baseline="-25000" dirty="0" err="1"/>
              <a:t>i</a:t>
            </a:r>
            <a:r>
              <a:rPr lang="en-US" altLang="en-US" sz="2800" i="1" baseline="-25000" dirty="0"/>
              <a:t> </a:t>
            </a:r>
            <a:r>
              <a:rPr lang="en-US" altLang="en-US" sz="2800" dirty="0">
                <a:sym typeface="Symbol" panose="05050102010706020507" pitchFamily="18" charset="2"/>
              </a:rPr>
              <a:t>&lt; 0</a:t>
            </a:r>
            <a:endParaRPr lang="en-US" altLang="en-US" dirty="0"/>
          </a:p>
          <a:p>
            <a:pPr marL="0" indent="0">
              <a:lnSpc>
                <a:spcPct val="70000"/>
              </a:lnSpc>
              <a:buNone/>
            </a:pPr>
            <a:endParaRPr lang="en-US" altLang="en-US" sz="2000" dirty="0"/>
          </a:p>
          <a:p>
            <a:pPr marL="0" indent="0">
              <a:lnSpc>
                <a:spcPct val="70000"/>
              </a:lnSpc>
              <a:buNone/>
            </a:pPr>
            <a:r>
              <a:rPr lang="en-US" altLang="en-US" dirty="0"/>
              <a:t>Initial conditions: </a:t>
            </a:r>
            <a:r>
              <a:rPr lang="en-US" altLang="en-US" i="1" dirty="0">
                <a:sym typeface="Symbol" panose="05050102010706020507" pitchFamily="18" charset="2"/>
              </a:rPr>
              <a:t>V</a:t>
            </a:r>
            <a:r>
              <a:rPr lang="en-US" altLang="en-US" dirty="0">
                <a:sym typeface="Symbol" panose="05050102010706020507" pitchFamily="18" charset="2"/>
              </a:rPr>
              <a:t>[0,</a:t>
            </a:r>
            <a:r>
              <a:rPr lang="en-US" altLang="en-US" i="1" dirty="0">
                <a:sym typeface="Symbol" panose="05050102010706020507" pitchFamily="18" charset="2"/>
              </a:rPr>
              <a:t>j</a:t>
            </a:r>
            <a:r>
              <a:rPr lang="en-US" altLang="en-US" dirty="0">
                <a:sym typeface="Symbol" panose="05050102010706020507" pitchFamily="18" charset="2"/>
              </a:rPr>
              <a:t>] = 0  and </a:t>
            </a:r>
            <a:r>
              <a:rPr lang="en-US" altLang="en-US" i="1" dirty="0">
                <a:sym typeface="Symbol" panose="05050102010706020507" pitchFamily="18" charset="2"/>
              </a:rPr>
              <a:t>V</a:t>
            </a:r>
            <a:r>
              <a:rPr lang="en-US" altLang="en-US" dirty="0">
                <a:sym typeface="Symbol" panose="05050102010706020507" pitchFamily="18" charset="2"/>
              </a:rPr>
              <a:t>[</a:t>
            </a:r>
            <a:r>
              <a:rPr lang="en-US" altLang="en-US" i="1" dirty="0">
                <a:sym typeface="Symbol" panose="05050102010706020507" pitchFamily="18" charset="2"/>
              </a:rPr>
              <a:t>i</a:t>
            </a:r>
            <a:r>
              <a:rPr lang="en-US" altLang="en-US" dirty="0">
                <a:sym typeface="Symbol" panose="05050102010706020507" pitchFamily="18" charset="2"/>
              </a:rPr>
              <a:t>,0] = 0</a:t>
            </a:r>
            <a:endParaRPr lang="en-US" altLang="en-US" dirty="0"/>
          </a:p>
        </p:txBody>
      </p:sp>
    </p:spTree>
    <p:extLst>
      <p:ext uri="{BB962C8B-B14F-4D97-AF65-F5344CB8AC3E}">
        <p14:creationId xmlns:p14="http://schemas.microsoft.com/office/powerpoint/2010/main" val="287911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35FA5CA0-5729-4417-A8F1-E8FED1069389}" type="slidenum">
              <a:rPr lang="en-US" altLang="en-US"/>
              <a:pPr/>
              <a:t>7</a:t>
            </a:fld>
            <a:endParaRPr lang="en-US" altLang="en-US"/>
          </a:p>
        </p:txBody>
      </p:sp>
      <p:sp>
        <p:nvSpPr>
          <p:cNvPr id="414722" name="Rectangle 2"/>
          <p:cNvSpPr>
            <a:spLocks noGrp="1" noChangeArrowheads="1"/>
          </p:cNvSpPr>
          <p:nvPr>
            <p:ph type="title"/>
          </p:nvPr>
        </p:nvSpPr>
        <p:spPr/>
        <p:txBody>
          <a:bodyPr/>
          <a:lstStyle/>
          <a:p>
            <a:r>
              <a:rPr lang="en-US" altLang="en-US"/>
              <a:t>Knapsack Problem by DP (example)</a:t>
            </a:r>
          </a:p>
        </p:txBody>
      </p:sp>
      <p:sp>
        <p:nvSpPr>
          <p:cNvPr id="414723" name="Rectangle 3"/>
          <p:cNvSpPr>
            <a:spLocks noGrp="1" noChangeArrowheads="1"/>
          </p:cNvSpPr>
          <p:nvPr>
            <p:ph type="body" idx="1"/>
          </p:nvPr>
        </p:nvSpPr>
        <p:spPr>
          <a:xfrm>
            <a:off x="2242657" y="1124804"/>
            <a:ext cx="8534400" cy="5791200"/>
          </a:xfrm>
        </p:spPr>
        <p:txBody>
          <a:bodyPr>
            <a:normAutofit lnSpcReduction="10000"/>
          </a:bodyPr>
          <a:lstStyle/>
          <a:p>
            <a:pPr>
              <a:buFont typeface="Monotype Sorts" pitchFamily="2" charset="2"/>
              <a:buNone/>
            </a:pPr>
            <a:r>
              <a:rPr lang="en-US" altLang="en-US" dirty="0"/>
              <a:t>Example:  Knapsack of capacity </a:t>
            </a:r>
            <a:r>
              <a:rPr lang="en-US" altLang="en-US" i="1" dirty="0"/>
              <a:t>W </a:t>
            </a:r>
            <a:r>
              <a:rPr lang="en-US" altLang="en-US" dirty="0"/>
              <a:t>= 5</a:t>
            </a:r>
            <a:endParaRPr lang="en-US" altLang="en-US" u="sng" dirty="0"/>
          </a:p>
          <a:p>
            <a:pPr>
              <a:buFont typeface="Monotype Sorts" pitchFamily="2" charset="2"/>
              <a:buNone/>
            </a:pPr>
            <a:r>
              <a:rPr lang="en-US" altLang="en-US" u="sng" dirty="0"/>
              <a:t>item      weight      value             </a:t>
            </a:r>
            <a:endParaRPr lang="en-US" altLang="en-US" i="1" u="sng" dirty="0"/>
          </a:p>
          <a:p>
            <a:pPr>
              <a:buFont typeface="Monotype Sorts" pitchFamily="2" charset="2"/>
              <a:buNone/>
            </a:pPr>
            <a:r>
              <a:rPr lang="en-US" altLang="en-US" dirty="0"/>
              <a:t>   1             2             $12</a:t>
            </a:r>
          </a:p>
          <a:p>
            <a:pPr>
              <a:buFont typeface="Monotype Sorts" pitchFamily="2" charset="2"/>
              <a:buNone/>
            </a:pPr>
            <a:r>
              <a:rPr lang="en-US" altLang="en-US" dirty="0"/>
              <a:t>   2             1             $10</a:t>
            </a:r>
          </a:p>
          <a:p>
            <a:pPr>
              <a:buFont typeface="Monotype Sorts" pitchFamily="2" charset="2"/>
              <a:buNone/>
            </a:pPr>
            <a:r>
              <a:rPr lang="en-US" altLang="en-US" dirty="0"/>
              <a:t>   3             3             $20</a:t>
            </a:r>
          </a:p>
          <a:p>
            <a:pPr>
              <a:buFont typeface="Monotype Sorts" pitchFamily="2" charset="2"/>
              <a:buNone/>
            </a:pPr>
            <a:r>
              <a:rPr lang="en-US" altLang="en-US" dirty="0"/>
              <a:t>   4             2             $15              </a:t>
            </a:r>
          </a:p>
          <a:p>
            <a:pPr>
              <a:buFont typeface="Monotype Sorts" pitchFamily="2" charset="2"/>
              <a:buNone/>
            </a:pPr>
            <a:r>
              <a:rPr lang="en-US" altLang="en-US" dirty="0"/>
              <a:t>								  capacity </a:t>
            </a:r>
            <a:r>
              <a:rPr lang="en-US" altLang="en-US" i="1" dirty="0"/>
              <a:t>j</a:t>
            </a:r>
            <a:endParaRPr lang="en-US" altLang="en-US" dirty="0"/>
          </a:p>
          <a:p>
            <a:pPr>
              <a:buFont typeface="Monotype Sorts" pitchFamily="2" charset="2"/>
              <a:buNone/>
            </a:pPr>
            <a:r>
              <a:rPr lang="en-US" altLang="en-US" sz="2000" dirty="0"/>
              <a:t>		                                       </a:t>
            </a:r>
            <a:r>
              <a:rPr lang="en-US" altLang="en-US" dirty="0"/>
              <a:t>0     1     2     3     4</a:t>
            </a:r>
            <a:r>
              <a:rPr lang="en-US" altLang="en-US" sz="2000" dirty="0"/>
              <a:t>     </a:t>
            </a:r>
            <a:r>
              <a:rPr lang="en-US" altLang="en-US" dirty="0"/>
              <a:t>5</a:t>
            </a:r>
            <a:endParaRPr lang="en-US" altLang="en-US" sz="2000" dirty="0"/>
          </a:p>
          <a:p>
            <a:pPr>
              <a:buFont typeface="Monotype Sorts" pitchFamily="2" charset="2"/>
              <a:buNone/>
            </a:pPr>
            <a:r>
              <a:rPr lang="en-US" altLang="en-US" sz="2000" dirty="0"/>
              <a:t>	                                  </a:t>
            </a:r>
            <a:r>
              <a:rPr lang="en-US" altLang="en-US" dirty="0"/>
              <a:t>0</a:t>
            </a:r>
            <a:endParaRPr lang="en-US" altLang="en-US" sz="2000" dirty="0"/>
          </a:p>
          <a:p>
            <a:pPr>
              <a:buFont typeface="Monotype Sorts" pitchFamily="2" charset="2"/>
              <a:buNone/>
            </a:pPr>
            <a:r>
              <a:rPr lang="en-US" altLang="en-US" i="1" dirty="0"/>
              <a:t>		w</a:t>
            </a:r>
            <a:r>
              <a:rPr lang="en-US" altLang="en-US" baseline="-25000" dirty="0"/>
              <a:t>1 </a:t>
            </a:r>
            <a:r>
              <a:rPr kumimoji="0" lang="en-US" altLang="en-US" dirty="0"/>
              <a:t>= 2, </a:t>
            </a:r>
            <a:r>
              <a:rPr lang="en-US" altLang="en-US" sz="2800" i="1" dirty="0"/>
              <a:t>v</a:t>
            </a:r>
            <a:r>
              <a:rPr lang="en-US" altLang="en-US" sz="2800" baseline="-25000" dirty="0"/>
              <a:t>1</a:t>
            </a:r>
            <a:r>
              <a:rPr lang="en-US" altLang="en-US" sz="2800" dirty="0"/>
              <a:t>=</a:t>
            </a:r>
            <a:r>
              <a:rPr lang="en-US" altLang="en-US" sz="2800" baseline="-25000" dirty="0"/>
              <a:t> </a:t>
            </a:r>
            <a:r>
              <a:rPr kumimoji="0" lang="en-US" altLang="en-US" dirty="0"/>
              <a:t>12    	1</a:t>
            </a:r>
          </a:p>
          <a:p>
            <a:pPr>
              <a:buFont typeface="Monotype Sorts" pitchFamily="2" charset="2"/>
              <a:buNone/>
            </a:pPr>
            <a:r>
              <a:rPr lang="en-US" altLang="en-US" i="1" dirty="0"/>
              <a:t>		w</a:t>
            </a:r>
            <a:r>
              <a:rPr lang="en-US" altLang="en-US" baseline="-25000" dirty="0"/>
              <a:t>2 </a:t>
            </a:r>
            <a:r>
              <a:rPr kumimoji="0" lang="en-US" altLang="en-US" dirty="0"/>
              <a:t>= 1, </a:t>
            </a:r>
            <a:r>
              <a:rPr lang="en-US" altLang="en-US" sz="2800" i="1" dirty="0"/>
              <a:t>v</a:t>
            </a:r>
            <a:r>
              <a:rPr lang="en-US" altLang="en-US" sz="2800" baseline="-25000" dirty="0"/>
              <a:t>2</a:t>
            </a:r>
            <a:r>
              <a:rPr lang="en-US" altLang="en-US" sz="2800" dirty="0"/>
              <a:t>=</a:t>
            </a:r>
            <a:r>
              <a:rPr lang="en-US" altLang="en-US" sz="2800" baseline="-25000" dirty="0"/>
              <a:t> </a:t>
            </a:r>
            <a:r>
              <a:rPr kumimoji="0" lang="en-US" altLang="en-US" dirty="0"/>
              <a:t>10    	2</a:t>
            </a:r>
          </a:p>
          <a:p>
            <a:pPr>
              <a:buFont typeface="Monotype Sorts" pitchFamily="2" charset="2"/>
              <a:buNone/>
            </a:pPr>
            <a:r>
              <a:rPr lang="en-US" altLang="en-US" i="1" dirty="0"/>
              <a:t>		w</a:t>
            </a:r>
            <a:r>
              <a:rPr lang="en-US" altLang="en-US" baseline="-25000" dirty="0"/>
              <a:t>3 </a:t>
            </a:r>
            <a:r>
              <a:rPr kumimoji="0" lang="en-US" altLang="en-US" dirty="0"/>
              <a:t>= 3, </a:t>
            </a:r>
            <a:r>
              <a:rPr lang="en-US" altLang="en-US" sz="2800" i="1" dirty="0"/>
              <a:t>v</a:t>
            </a:r>
            <a:r>
              <a:rPr lang="en-US" altLang="en-US" sz="2800" baseline="-25000" dirty="0"/>
              <a:t>3</a:t>
            </a:r>
            <a:r>
              <a:rPr lang="en-US" altLang="en-US" sz="2800" dirty="0"/>
              <a:t>=</a:t>
            </a:r>
            <a:r>
              <a:rPr lang="en-US" altLang="en-US" sz="2800" baseline="-25000" dirty="0"/>
              <a:t> </a:t>
            </a:r>
            <a:r>
              <a:rPr kumimoji="0" lang="en-US" altLang="en-US" dirty="0"/>
              <a:t>20    	3</a:t>
            </a:r>
          </a:p>
          <a:p>
            <a:pPr>
              <a:buFont typeface="Monotype Sorts" pitchFamily="2" charset="2"/>
              <a:buNone/>
            </a:pPr>
            <a:r>
              <a:rPr lang="en-US" altLang="en-US" i="1" dirty="0"/>
              <a:t>		w</a:t>
            </a:r>
            <a:r>
              <a:rPr lang="en-US" altLang="en-US" baseline="-25000" dirty="0"/>
              <a:t>4  </a:t>
            </a:r>
            <a:r>
              <a:rPr kumimoji="0" lang="en-US" altLang="en-US" dirty="0"/>
              <a:t>= 2, </a:t>
            </a:r>
            <a:r>
              <a:rPr lang="en-US" altLang="en-US" sz="2800" i="1" dirty="0"/>
              <a:t>v</a:t>
            </a:r>
            <a:r>
              <a:rPr lang="en-US" altLang="en-US" sz="2800" baseline="-25000" dirty="0"/>
              <a:t>4</a:t>
            </a:r>
            <a:r>
              <a:rPr lang="en-US" altLang="en-US" sz="2800" dirty="0"/>
              <a:t>=</a:t>
            </a:r>
            <a:r>
              <a:rPr lang="en-US" altLang="en-US" sz="2800" baseline="-25000" dirty="0"/>
              <a:t> </a:t>
            </a:r>
            <a:r>
              <a:rPr kumimoji="0" lang="en-US" altLang="en-US" dirty="0"/>
              <a:t>15   	4			   		    </a:t>
            </a:r>
            <a:r>
              <a:rPr lang="en-US" altLang="en-US" sz="2800" dirty="0"/>
              <a:t>?</a:t>
            </a:r>
            <a:r>
              <a:rPr kumimoji="0" lang="en-US" altLang="en-US" dirty="0"/>
              <a:t>	</a:t>
            </a:r>
            <a:endParaRPr lang="en-US" altLang="en-US" dirty="0"/>
          </a:p>
        </p:txBody>
      </p:sp>
      <p:sp>
        <p:nvSpPr>
          <p:cNvPr id="414724" name="Line 4"/>
          <p:cNvSpPr>
            <a:spLocks noChangeShapeType="1"/>
          </p:cNvSpPr>
          <p:nvPr/>
        </p:nvSpPr>
        <p:spPr bwMode="auto">
          <a:xfrm>
            <a:off x="5266944" y="4081272"/>
            <a:ext cx="0" cy="243840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725" name="Line 5"/>
          <p:cNvSpPr>
            <a:spLocks noChangeShapeType="1"/>
          </p:cNvSpPr>
          <p:nvPr/>
        </p:nvSpPr>
        <p:spPr bwMode="auto">
          <a:xfrm flipV="1">
            <a:off x="5266944" y="4064166"/>
            <a:ext cx="3048000"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726" name="Line 6"/>
          <p:cNvSpPr>
            <a:spLocks noChangeShapeType="1"/>
          </p:cNvSpPr>
          <p:nvPr/>
        </p:nvSpPr>
        <p:spPr bwMode="auto">
          <a:xfrm>
            <a:off x="5266944" y="6519672"/>
            <a:ext cx="3048000"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4727" name="Line 7"/>
          <p:cNvSpPr>
            <a:spLocks noChangeShapeType="1"/>
          </p:cNvSpPr>
          <p:nvPr/>
        </p:nvSpPr>
        <p:spPr bwMode="auto">
          <a:xfrm>
            <a:off x="8314944" y="4081272"/>
            <a:ext cx="0" cy="243840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3751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588</TotalTime>
  <Words>458</Words>
  <Application>Microsoft Office PowerPoint</Application>
  <PresentationFormat>Widescreen</PresentationFormat>
  <Paragraphs>61</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Monotype Sorts</vt:lpstr>
      <vt:lpstr>Wingdings 3</vt:lpstr>
      <vt:lpstr>Wisp</vt:lpstr>
      <vt:lpstr>CMPS 3120       Algorithm Analysis  </vt:lpstr>
      <vt:lpstr>Example 3: Path counting</vt:lpstr>
      <vt:lpstr>Example 4: Coin-collecting by robot</vt:lpstr>
      <vt:lpstr>Solution to the coin-collecting problem</vt:lpstr>
      <vt:lpstr>Solution to the coin-collecting problem (cont.)</vt:lpstr>
      <vt:lpstr>Knapsack Problem by DP</vt:lpstr>
      <vt:lpstr>Knapsack Problem by DP (example)</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94</cp:revision>
  <dcterms:created xsi:type="dcterms:W3CDTF">2016-08-31T19:16:09Z</dcterms:created>
  <dcterms:modified xsi:type="dcterms:W3CDTF">2019-07-29T20:51:43Z</dcterms:modified>
</cp:coreProperties>
</file>