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38CEBA-1983-45FB-A663-F0CAE4AE986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5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1981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3FA5A-8FCE-4EA5-A5FB-EF3CF1ABF8E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54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262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61E217-03DC-4A28-A43A-8476300C82B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074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73A9C-2146-427A-8D3B-2DC3AB0552F1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56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39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FDD4DD-7853-4D05-B797-3076A000E33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57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0113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6EC71E-0F30-4C4E-A29F-9980C966CEF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58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66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364036-B781-4E67-A921-186EB1EB29A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59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8116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A9C3-F355-4AE6-BE6B-931D67B82B88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Minimum Spanning Tree (MST)</a:t>
            </a: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u="sng"/>
              <a:t>Spanning tree</a:t>
            </a:r>
            <a:r>
              <a:rPr lang="en-US" altLang="en-US"/>
              <a:t> of a connected graph </a:t>
            </a:r>
            <a:r>
              <a:rPr lang="en-US" altLang="en-US" i="1"/>
              <a:t>G</a:t>
            </a:r>
            <a:r>
              <a:rPr lang="en-US" altLang="en-US"/>
              <a:t>: a connected acyclic subgraph of </a:t>
            </a:r>
            <a:r>
              <a:rPr lang="en-US" altLang="en-US" i="1"/>
              <a:t>G </a:t>
            </a:r>
            <a:r>
              <a:rPr lang="en-US" altLang="en-US"/>
              <a:t>that includes all of </a:t>
            </a:r>
            <a:r>
              <a:rPr lang="en-US" altLang="en-US" i="1"/>
              <a:t>G</a:t>
            </a:r>
            <a:r>
              <a:rPr lang="en-US" altLang="en-US"/>
              <a:t>’s vertices</a:t>
            </a:r>
          </a:p>
          <a:p>
            <a:endParaRPr lang="en-US" altLang="en-US"/>
          </a:p>
          <a:p>
            <a:r>
              <a:rPr lang="en-US" altLang="en-US" i="1" u="sng"/>
              <a:t>Minimum spanning tree</a:t>
            </a:r>
            <a:r>
              <a:rPr lang="en-US" altLang="en-US"/>
              <a:t> of a weighted, connected graph </a:t>
            </a:r>
            <a:r>
              <a:rPr lang="en-US" altLang="en-US" i="1"/>
              <a:t>G</a:t>
            </a:r>
            <a:r>
              <a:rPr lang="en-US" altLang="en-US"/>
              <a:t>: a spanning tree of </a:t>
            </a:r>
            <a:r>
              <a:rPr lang="en-US" altLang="en-US" i="1"/>
              <a:t>G</a:t>
            </a:r>
            <a:r>
              <a:rPr lang="en-US" altLang="en-US"/>
              <a:t> of minimum total weight</a:t>
            </a:r>
          </a:p>
          <a:p>
            <a:endParaRPr lang="en-US" altLang="en-US" u="sng"/>
          </a:p>
          <a:p>
            <a:pPr>
              <a:buFont typeface="Monotype Sorts" pitchFamily="2" charset="2"/>
              <a:buNone/>
            </a:pPr>
            <a:r>
              <a:rPr lang="en-US" altLang="en-US"/>
              <a:t>Example:</a:t>
            </a:r>
            <a:endParaRPr lang="en-US" altLang="en-US" u="sng"/>
          </a:p>
        </p:txBody>
      </p:sp>
      <p:sp>
        <p:nvSpPr>
          <p:cNvPr id="422916" name="Oval 4"/>
          <p:cNvSpPr>
            <a:spLocks noChangeArrowheads="1"/>
          </p:cNvSpPr>
          <p:nvPr/>
        </p:nvSpPr>
        <p:spPr bwMode="auto">
          <a:xfrm>
            <a:off x="6648062" y="398633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422917" name="Oval 5"/>
          <p:cNvSpPr>
            <a:spLocks noChangeArrowheads="1"/>
          </p:cNvSpPr>
          <p:nvPr/>
        </p:nvSpPr>
        <p:spPr bwMode="auto">
          <a:xfrm>
            <a:off x="7257662" y="558653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0070C0"/>
                </a:solidFill>
              </a:rPr>
              <a:t>d</a:t>
            </a:r>
          </a:p>
        </p:txBody>
      </p:sp>
      <p:sp>
        <p:nvSpPr>
          <p:cNvPr id="422918" name="Oval 6"/>
          <p:cNvSpPr>
            <a:spLocks noChangeArrowheads="1"/>
          </p:cNvSpPr>
          <p:nvPr/>
        </p:nvSpPr>
        <p:spPr bwMode="auto">
          <a:xfrm>
            <a:off x="5581262" y="573893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0070C0"/>
                </a:solidFill>
              </a:rPr>
              <a:t>b</a:t>
            </a:r>
          </a:p>
        </p:txBody>
      </p:sp>
      <p:sp>
        <p:nvSpPr>
          <p:cNvPr id="422919" name="Oval 7"/>
          <p:cNvSpPr>
            <a:spLocks noChangeArrowheads="1"/>
          </p:cNvSpPr>
          <p:nvPr/>
        </p:nvSpPr>
        <p:spPr bwMode="auto">
          <a:xfrm>
            <a:off x="5352662" y="4367332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422920" name="Line 8"/>
          <p:cNvSpPr>
            <a:spLocks noChangeShapeType="1"/>
          </p:cNvSpPr>
          <p:nvPr/>
        </p:nvSpPr>
        <p:spPr bwMode="auto">
          <a:xfrm flipV="1">
            <a:off x="5657462" y="4214932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422921" name="Line 9"/>
          <p:cNvSpPr>
            <a:spLocks noChangeShapeType="1"/>
          </p:cNvSpPr>
          <p:nvPr/>
        </p:nvSpPr>
        <p:spPr bwMode="auto">
          <a:xfrm flipH="1" flipV="1">
            <a:off x="5505062" y="4672132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422922" name="Line 10"/>
          <p:cNvSpPr>
            <a:spLocks noChangeShapeType="1"/>
          </p:cNvSpPr>
          <p:nvPr/>
        </p:nvSpPr>
        <p:spPr bwMode="auto">
          <a:xfrm flipV="1">
            <a:off x="5733662" y="4291132"/>
            <a:ext cx="9906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422923" name="Text Box 11"/>
          <p:cNvSpPr txBox="1">
            <a:spLocks noChangeArrowheads="1"/>
          </p:cNvSpPr>
          <p:nvPr/>
        </p:nvSpPr>
        <p:spPr bwMode="auto">
          <a:xfrm>
            <a:off x="5946387" y="3924420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422924" name="Text Box 12"/>
          <p:cNvSpPr txBox="1">
            <a:spLocks noChangeArrowheads="1"/>
          </p:cNvSpPr>
          <p:nvPr/>
        </p:nvSpPr>
        <p:spPr bwMode="auto">
          <a:xfrm>
            <a:off x="5276462" y="5029320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6038462" y="4648320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22926" name="Text Box 14"/>
          <p:cNvSpPr txBox="1">
            <a:spLocks noChangeArrowheads="1"/>
          </p:cNvSpPr>
          <p:nvPr/>
        </p:nvSpPr>
        <p:spPr bwMode="auto">
          <a:xfrm>
            <a:off x="6419462" y="5053133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>
              <a:solidFill>
                <a:srgbClr val="0070C0"/>
              </a:solidFill>
            </a:endParaRPr>
          </a:p>
        </p:txBody>
      </p:sp>
      <p:sp>
        <p:nvSpPr>
          <p:cNvPr id="422927" name="Text Box 15"/>
          <p:cNvSpPr txBox="1">
            <a:spLocks noChangeArrowheads="1"/>
          </p:cNvSpPr>
          <p:nvPr/>
        </p:nvSpPr>
        <p:spPr bwMode="auto">
          <a:xfrm>
            <a:off x="6419462" y="5738933"/>
            <a:ext cx="298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sz="200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22928" name="Line 16"/>
          <p:cNvSpPr>
            <a:spLocks noChangeShapeType="1"/>
          </p:cNvSpPr>
          <p:nvPr/>
        </p:nvSpPr>
        <p:spPr bwMode="auto">
          <a:xfrm flipV="1">
            <a:off x="5886062" y="5777032"/>
            <a:ext cx="13716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422929" name="Line 17"/>
          <p:cNvSpPr>
            <a:spLocks noChangeShapeType="1"/>
          </p:cNvSpPr>
          <p:nvPr/>
        </p:nvSpPr>
        <p:spPr bwMode="auto">
          <a:xfrm flipH="1" flipV="1">
            <a:off x="6876662" y="4291132"/>
            <a:ext cx="533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70C0"/>
              </a:solidFill>
            </a:endParaRPr>
          </a:p>
        </p:txBody>
      </p:sp>
      <p:sp>
        <p:nvSpPr>
          <p:cNvPr id="422930" name="Text Box 18"/>
          <p:cNvSpPr txBox="1">
            <a:spLocks noChangeArrowheads="1"/>
          </p:cNvSpPr>
          <p:nvPr/>
        </p:nvSpPr>
        <p:spPr bwMode="auto">
          <a:xfrm>
            <a:off x="7105262" y="4572120"/>
            <a:ext cx="3273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00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857229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7D56-881E-4943-9EA6-3A70EE463A7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Prim’s MST algorithm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82000" cy="4905375"/>
          </a:xfrm>
        </p:spPr>
        <p:txBody>
          <a:bodyPr/>
          <a:lstStyle/>
          <a:p>
            <a:r>
              <a:rPr lang="en-US" altLang="en-US"/>
              <a:t>Start with tree </a:t>
            </a:r>
            <a:r>
              <a:rPr kumimoji="0" lang="en-US" altLang="en-US">
                <a:solidFill>
                  <a:schemeClr val="hlink"/>
                </a:solidFill>
              </a:rPr>
              <a:t>T</a:t>
            </a:r>
            <a:r>
              <a:rPr kumimoji="0" lang="en-US" altLang="en-US" baseline="-25000">
                <a:solidFill>
                  <a:schemeClr val="hlink"/>
                </a:solidFill>
              </a:rPr>
              <a:t>1</a:t>
            </a:r>
            <a:r>
              <a:rPr lang="en-US" altLang="en-US"/>
              <a:t> consisting of one (any) vertex and “grow” tree one vertex at a time to produce MST through </a:t>
            </a:r>
            <a:r>
              <a:rPr kumimoji="0" lang="en-US" altLang="en-US">
                <a:solidFill>
                  <a:schemeClr val="hlink"/>
                </a:solidFill>
              </a:rPr>
              <a:t>a series of expanding subtrees T</a:t>
            </a:r>
            <a:r>
              <a:rPr kumimoji="0" lang="en-US" altLang="en-US" baseline="-25000">
                <a:solidFill>
                  <a:schemeClr val="hlink"/>
                </a:solidFill>
              </a:rPr>
              <a:t>1</a:t>
            </a:r>
            <a:r>
              <a:rPr kumimoji="0" lang="en-US" altLang="en-US">
                <a:solidFill>
                  <a:schemeClr val="hlink"/>
                </a:solidFill>
              </a:rPr>
              <a:t>, T</a:t>
            </a:r>
            <a:r>
              <a:rPr kumimoji="0" lang="en-US" altLang="en-US" baseline="-25000">
                <a:solidFill>
                  <a:schemeClr val="hlink"/>
                </a:solidFill>
              </a:rPr>
              <a:t>2</a:t>
            </a:r>
            <a:r>
              <a:rPr kumimoji="0" lang="en-US" altLang="en-US">
                <a:solidFill>
                  <a:schemeClr val="hlink"/>
                </a:solidFill>
              </a:rPr>
              <a:t>, …, T</a:t>
            </a:r>
            <a:r>
              <a:rPr kumimoji="0" lang="en-US" altLang="en-US" i="1" baseline="-25000">
                <a:solidFill>
                  <a:schemeClr val="hlink"/>
                </a:solidFill>
              </a:rPr>
              <a:t>n</a:t>
            </a:r>
            <a:endParaRPr lang="en-US" altLang="en-US">
              <a:solidFill>
                <a:schemeClr val="hlink"/>
              </a:solidFill>
            </a:endParaRPr>
          </a:p>
          <a:p>
            <a:endParaRPr lang="en-US" altLang="en-US">
              <a:solidFill>
                <a:schemeClr val="hlink"/>
              </a:solidFill>
            </a:endParaRPr>
          </a:p>
          <a:p>
            <a:r>
              <a:rPr lang="en-US" altLang="en-US"/>
              <a:t>On each iteration, </a:t>
            </a:r>
            <a:r>
              <a:rPr kumimoji="0" lang="en-US" altLang="en-US">
                <a:solidFill>
                  <a:schemeClr val="hlink"/>
                </a:solidFill>
              </a:rPr>
              <a:t>construct T</a:t>
            </a:r>
            <a:r>
              <a:rPr kumimoji="0" lang="en-US" altLang="en-US" i="1" baseline="-25000">
                <a:solidFill>
                  <a:schemeClr val="hlink"/>
                </a:solidFill>
              </a:rPr>
              <a:t>i</a:t>
            </a:r>
            <a:r>
              <a:rPr kumimoji="0" lang="en-US" altLang="en-US" baseline="-25000">
                <a:solidFill>
                  <a:schemeClr val="hlink"/>
                </a:solidFill>
              </a:rPr>
              <a:t>+1</a:t>
            </a:r>
            <a:r>
              <a:rPr kumimoji="0" lang="en-US" altLang="en-US">
                <a:solidFill>
                  <a:schemeClr val="hlink"/>
                </a:solidFill>
              </a:rPr>
              <a:t> from T</a:t>
            </a:r>
            <a:r>
              <a:rPr kumimoji="0" lang="en-US" altLang="en-US" i="1" baseline="-25000">
                <a:solidFill>
                  <a:schemeClr val="hlink"/>
                </a:solidFill>
              </a:rPr>
              <a:t>i </a:t>
            </a:r>
            <a:r>
              <a:rPr lang="en-US" altLang="en-US"/>
              <a:t> by adding vertex not in </a:t>
            </a:r>
            <a:r>
              <a:rPr kumimoji="0" lang="en-US" altLang="en-US">
                <a:solidFill>
                  <a:schemeClr val="hlink"/>
                </a:solidFill>
              </a:rPr>
              <a:t>T</a:t>
            </a:r>
            <a:r>
              <a:rPr kumimoji="0" lang="en-US" altLang="en-US" i="1" baseline="-25000">
                <a:solidFill>
                  <a:schemeClr val="hlink"/>
                </a:solidFill>
              </a:rPr>
              <a:t>i </a:t>
            </a:r>
            <a:r>
              <a:rPr kumimoji="0" lang="en-US" altLang="en-US" b="0">
                <a:solidFill>
                  <a:schemeClr val="hlink"/>
                </a:solidFill>
                <a:effectLst/>
              </a:rPr>
              <a:t> </a:t>
            </a:r>
            <a:r>
              <a:rPr kumimoji="0" lang="en-US" altLang="en-US">
                <a:solidFill>
                  <a:schemeClr val="hlink"/>
                </a:solidFill>
              </a:rPr>
              <a:t>that is </a:t>
            </a:r>
            <a:r>
              <a:rPr lang="en-US" altLang="en-US"/>
              <a:t>closest to those already in </a:t>
            </a:r>
            <a:r>
              <a:rPr kumimoji="0" lang="en-US" altLang="en-US">
                <a:solidFill>
                  <a:schemeClr val="hlink"/>
                </a:solidFill>
              </a:rPr>
              <a:t>T</a:t>
            </a:r>
            <a:r>
              <a:rPr kumimoji="0" lang="en-US" altLang="en-US" i="1" baseline="-25000">
                <a:solidFill>
                  <a:schemeClr val="hlink"/>
                </a:solidFill>
              </a:rPr>
              <a:t>i</a:t>
            </a:r>
            <a:r>
              <a:rPr lang="en-US" altLang="en-US"/>
              <a:t> (this is a “greedy” step!)</a:t>
            </a:r>
          </a:p>
          <a:p>
            <a:endParaRPr lang="en-US" altLang="en-US"/>
          </a:p>
          <a:p>
            <a:r>
              <a:rPr lang="en-US" altLang="en-US"/>
              <a:t>Stop when all vertices are included</a:t>
            </a:r>
          </a:p>
        </p:txBody>
      </p:sp>
    </p:spTree>
    <p:extLst>
      <p:ext uri="{BB962C8B-B14F-4D97-AF65-F5344CB8AC3E}">
        <p14:creationId xmlns:p14="http://schemas.microsoft.com/office/powerpoint/2010/main" val="375821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91227-B627-4695-9EE4-32CF2BBE84E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 </a:t>
            </a:r>
          </a:p>
        </p:txBody>
      </p:sp>
      <p:grpSp>
        <p:nvGrpSpPr>
          <p:cNvPr id="424964" name="Group 4"/>
          <p:cNvGrpSpPr>
            <a:grpSpLocks/>
          </p:cNvGrpSpPr>
          <p:nvPr/>
        </p:nvGrpSpPr>
        <p:grpSpPr bwMode="auto">
          <a:xfrm>
            <a:off x="2286000" y="1524000"/>
            <a:ext cx="2286000" cy="2211388"/>
            <a:chOff x="1440" y="2337"/>
            <a:chExt cx="1440" cy="1393"/>
          </a:xfrm>
        </p:grpSpPr>
        <p:sp>
          <p:nvSpPr>
            <p:cNvPr id="424965" name="Oval 5"/>
            <p:cNvSpPr>
              <a:spLocks noChangeArrowheads="1"/>
            </p:cNvSpPr>
            <p:nvPr/>
          </p:nvSpPr>
          <p:spPr bwMode="auto">
            <a:xfrm>
              <a:off x="2304" y="237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dirty="0">
                  <a:solidFill>
                    <a:srgbClr val="0070C0"/>
                  </a:solidFill>
                </a:rPr>
                <a:t>c</a:t>
              </a:r>
            </a:p>
          </p:txBody>
        </p:sp>
        <p:sp>
          <p:nvSpPr>
            <p:cNvPr id="424966" name="Oval 6"/>
            <p:cNvSpPr>
              <a:spLocks noChangeArrowheads="1"/>
            </p:cNvSpPr>
            <p:nvPr/>
          </p:nvSpPr>
          <p:spPr bwMode="auto">
            <a:xfrm>
              <a:off x="2688" y="338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dirty="0">
                  <a:solidFill>
                    <a:srgbClr val="0070C0"/>
                  </a:solidFill>
                </a:rPr>
                <a:t>d</a:t>
              </a:r>
            </a:p>
          </p:txBody>
        </p:sp>
        <p:sp>
          <p:nvSpPr>
            <p:cNvPr id="424967" name="Oval 7"/>
            <p:cNvSpPr>
              <a:spLocks noChangeArrowheads="1"/>
            </p:cNvSpPr>
            <p:nvPr/>
          </p:nvSpPr>
          <p:spPr bwMode="auto">
            <a:xfrm>
              <a:off x="1632" y="348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424968" name="Oval 8"/>
            <p:cNvSpPr>
              <a:spLocks noChangeArrowheads="1"/>
            </p:cNvSpPr>
            <p:nvPr/>
          </p:nvSpPr>
          <p:spPr bwMode="auto">
            <a:xfrm>
              <a:off x="1488" y="261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 dirty="0">
                  <a:solidFill>
                    <a:srgbClr val="0070C0"/>
                  </a:solidFill>
                </a:rPr>
                <a:t>a</a:t>
              </a:r>
            </a:p>
          </p:txBody>
        </p:sp>
        <p:sp>
          <p:nvSpPr>
            <p:cNvPr id="424969" name="Line 9"/>
            <p:cNvSpPr>
              <a:spLocks noChangeShapeType="1"/>
            </p:cNvSpPr>
            <p:nvPr/>
          </p:nvSpPr>
          <p:spPr bwMode="auto">
            <a:xfrm flipV="1">
              <a:off x="1680" y="2520"/>
              <a:ext cx="62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970" name="Line 10"/>
            <p:cNvSpPr>
              <a:spLocks noChangeShapeType="1"/>
            </p:cNvSpPr>
            <p:nvPr/>
          </p:nvSpPr>
          <p:spPr bwMode="auto">
            <a:xfrm flipH="1" flipV="1">
              <a:off x="1584" y="2808"/>
              <a:ext cx="9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971" name="Line 11"/>
            <p:cNvSpPr>
              <a:spLocks noChangeShapeType="1"/>
            </p:cNvSpPr>
            <p:nvPr/>
          </p:nvSpPr>
          <p:spPr bwMode="auto">
            <a:xfrm flipV="1">
              <a:off x="1728" y="2568"/>
              <a:ext cx="624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972" name="Line 12"/>
            <p:cNvSpPr>
              <a:spLocks noChangeShapeType="1"/>
            </p:cNvSpPr>
            <p:nvPr/>
          </p:nvSpPr>
          <p:spPr bwMode="auto">
            <a:xfrm flipH="1" flipV="1">
              <a:off x="2400" y="2568"/>
              <a:ext cx="38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4973" name="Text Box 13"/>
            <p:cNvSpPr txBox="1">
              <a:spLocks noChangeArrowheads="1"/>
            </p:cNvSpPr>
            <p:nvPr/>
          </p:nvSpPr>
          <p:spPr bwMode="auto">
            <a:xfrm>
              <a:off x="1862" y="2337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4</a:t>
              </a:r>
            </a:p>
          </p:txBody>
        </p:sp>
        <p:sp>
          <p:nvSpPr>
            <p:cNvPr id="424974" name="Text Box 14"/>
            <p:cNvSpPr txBox="1">
              <a:spLocks noChangeArrowheads="1"/>
            </p:cNvSpPr>
            <p:nvPr/>
          </p:nvSpPr>
          <p:spPr bwMode="auto">
            <a:xfrm>
              <a:off x="1440" y="3033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2</a:t>
              </a:r>
            </a:p>
          </p:txBody>
        </p:sp>
        <p:sp>
          <p:nvSpPr>
            <p:cNvPr id="424975" name="Text Box 15"/>
            <p:cNvSpPr txBox="1">
              <a:spLocks noChangeArrowheads="1"/>
            </p:cNvSpPr>
            <p:nvPr/>
          </p:nvSpPr>
          <p:spPr bwMode="auto">
            <a:xfrm>
              <a:off x="1920" y="2841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6</a:t>
              </a:r>
            </a:p>
          </p:txBody>
        </p:sp>
        <p:sp>
          <p:nvSpPr>
            <p:cNvPr id="424976" name="Text Box 16"/>
            <p:cNvSpPr txBox="1">
              <a:spLocks noChangeArrowheads="1"/>
            </p:cNvSpPr>
            <p:nvPr/>
          </p:nvSpPr>
          <p:spPr bwMode="auto">
            <a:xfrm>
              <a:off x="2544" y="2745"/>
              <a:ext cx="20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1</a:t>
              </a:r>
            </a:p>
          </p:txBody>
        </p:sp>
        <p:sp>
          <p:nvSpPr>
            <p:cNvPr id="424977" name="Text Box 17"/>
            <p:cNvSpPr txBox="1">
              <a:spLocks noChangeArrowheads="1"/>
            </p:cNvSpPr>
            <p:nvPr/>
          </p:nvSpPr>
          <p:spPr bwMode="auto">
            <a:xfrm>
              <a:off x="2160" y="3048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altLang="en-US">
                <a:solidFill>
                  <a:schemeClr val="bg2"/>
                </a:solidFill>
              </a:endParaRPr>
            </a:p>
          </p:txBody>
        </p:sp>
        <p:sp>
          <p:nvSpPr>
            <p:cNvPr id="424978" name="Text Box 18"/>
            <p:cNvSpPr txBox="1">
              <a:spLocks noChangeArrowheads="1"/>
            </p:cNvSpPr>
            <p:nvPr/>
          </p:nvSpPr>
          <p:spPr bwMode="auto">
            <a:xfrm>
              <a:off x="2160" y="3480"/>
              <a:ext cx="18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424979" name="Line 19"/>
            <p:cNvSpPr>
              <a:spLocks noChangeShapeType="1"/>
            </p:cNvSpPr>
            <p:nvPr/>
          </p:nvSpPr>
          <p:spPr bwMode="auto">
            <a:xfrm flipV="1">
              <a:off x="1824" y="3504"/>
              <a:ext cx="864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4427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0FA04-1729-4CE2-BF07-7566913AAB9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Notes about Prim’s algorithm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4905375"/>
          </a:xfrm>
        </p:spPr>
        <p:txBody>
          <a:bodyPr/>
          <a:lstStyle/>
          <a:p>
            <a:r>
              <a:rPr lang="en-US" altLang="en-US" dirty="0"/>
              <a:t>Proof by induction that this construction actually yields MST </a:t>
            </a:r>
          </a:p>
          <a:p>
            <a:endParaRPr lang="en-US" altLang="en-US" dirty="0"/>
          </a:p>
          <a:p>
            <a:r>
              <a:rPr lang="en-US" altLang="en-US" dirty="0"/>
              <a:t>Needs priority queue for locating closest fringe vertex</a:t>
            </a:r>
            <a:br>
              <a:rPr lang="en-US" altLang="en-US" dirty="0"/>
            </a:br>
            <a:endParaRPr lang="en-US" altLang="en-US" i="1" dirty="0"/>
          </a:p>
          <a:p>
            <a:r>
              <a:rPr lang="en-US" altLang="en-US" dirty="0"/>
              <a:t>Efficiency</a:t>
            </a:r>
          </a:p>
          <a:p>
            <a:pPr lvl="1"/>
            <a:r>
              <a:rPr lang="en-US" altLang="en-US" sz="2400" dirty="0"/>
              <a:t>O(</a:t>
            </a:r>
            <a:r>
              <a:rPr lang="en-US" altLang="en-US" sz="2400" i="1" dirty="0"/>
              <a:t>n</a:t>
            </a:r>
            <a:r>
              <a:rPr lang="en-US" altLang="en-US" sz="2400" baseline="30000" dirty="0"/>
              <a:t>2</a:t>
            </a:r>
            <a:r>
              <a:rPr lang="en-US" altLang="en-US" sz="2400" dirty="0"/>
              <a:t>)</a:t>
            </a:r>
            <a:r>
              <a:rPr lang="en-US" altLang="en-US" sz="2400" i="1" dirty="0"/>
              <a:t> </a:t>
            </a:r>
            <a:r>
              <a:rPr lang="en-US" altLang="en-US" sz="2400" dirty="0"/>
              <a:t>for weight matrix representation of graph and array implementation of priority queue </a:t>
            </a:r>
          </a:p>
          <a:p>
            <a:pPr lvl="1"/>
            <a:r>
              <a:rPr lang="en-US" altLang="en-US" sz="2400" dirty="0"/>
              <a:t>O</a:t>
            </a:r>
            <a:r>
              <a:rPr lang="en-US" altLang="en-US" sz="2400" dirty="0">
                <a:cs typeface="Times New Roman" panose="02020603050405020304" pitchFamily="18" charset="0"/>
              </a:rPr>
              <a:t>(</a:t>
            </a:r>
            <a:r>
              <a:rPr lang="en-US" altLang="en-US" sz="2400" i="1" dirty="0"/>
              <a:t>m</a:t>
            </a:r>
            <a:r>
              <a:rPr lang="en-US" altLang="en-US" sz="2400" dirty="0"/>
              <a:t> log </a:t>
            </a:r>
            <a:r>
              <a:rPr lang="en-US" altLang="en-US" sz="2400" i="1" dirty="0"/>
              <a:t>n</a:t>
            </a:r>
            <a:r>
              <a:rPr lang="en-US" altLang="en-US" sz="2400" dirty="0"/>
              <a:t>) for adjacency list representation of graph with </a:t>
            </a:r>
            <a:r>
              <a:rPr lang="en-US" altLang="en-US" sz="2400" i="1" dirty="0"/>
              <a:t>n </a:t>
            </a:r>
            <a:r>
              <a:rPr lang="en-US" altLang="en-US" sz="2400" dirty="0"/>
              <a:t>vertices and </a:t>
            </a:r>
            <a:r>
              <a:rPr lang="en-US" altLang="en-US" sz="2400" i="1" dirty="0"/>
              <a:t>m </a:t>
            </a:r>
            <a:r>
              <a:rPr lang="en-US" altLang="en-US" sz="2400" dirty="0"/>
              <a:t>edges and min-heap implementation of priority queue</a:t>
            </a:r>
            <a:endParaRPr lang="en-US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282963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7CD06-181F-4017-AAD0-18A8D9BA56F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534400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Another greedy algorithm for MST: Kruskal’s</a:t>
            </a:r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Sort the edges in nondecreasing order of lengths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“Grow” tree one edge at a time to produce MST through </a:t>
            </a:r>
            <a:r>
              <a:rPr kumimoji="0" lang="en-US" altLang="en-US">
                <a:solidFill>
                  <a:schemeClr val="hlink"/>
                </a:solidFill>
              </a:rPr>
              <a:t>a series of expanding forests F</a:t>
            </a:r>
            <a:r>
              <a:rPr kumimoji="0" lang="en-US" altLang="en-US" baseline="-25000">
                <a:solidFill>
                  <a:schemeClr val="hlink"/>
                </a:solidFill>
              </a:rPr>
              <a:t>1</a:t>
            </a:r>
            <a:r>
              <a:rPr kumimoji="0" lang="en-US" altLang="en-US">
                <a:solidFill>
                  <a:schemeClr val="hlink"/>
                </a:solidFill>
              </a:rPr>
              <a:t>, F</a:t>
            </a:r>
            <a:r>
              <a:rPr kumimoji="0" lang="en-US" altLang="en-US" baseline="-25000">
                <a:solidFill>
                  <a:schemeClr val="hlink"/>
                </a:solidFill>
              </a:rPr>
              <a:t>2</a:t>
            </a:r>
            <a:r>
              <a:rPr kumimoji="0" lang="en-US" altLang="en-US">
                <a:solidFill>
                  <a:schemeClr val="hlink"/>
                </a:solidFill>
              </a:rPr>
              <a:t>, …, F</a:t>
            </a:r>
            <a:r>
              <a:rPr kumimoji="0" lang="en-US" altLang="en-US" i="1" baseline="-25000">
                <a:solidFill>
                  <a:schemeClr val="hlink"/>
                </a:solidFill>
              </a:rPr>
              <a:t>n-</a:t>
            </a:r>
            <a:r>
              <a:rPr kumimoji="0" lang="en-US" altLang="en-US" baseline="-25000">
                <a:solidFill>
                  <a:schemeClr val="hlink"/>
                </a:solidFill>
              </a:rPr>
              <a:t>1</a:t>
            </a:r>
            <a:br>
              <a:rPr kumimoji="0" lang="en-US" altLang="en-US" baseline="-25000">
                <a:solidFill>
                  <a:schemeClr val="hlink"/>
                </a:solidFill>
              </a:rPr>
            </a:br>
            <a:endParaRPr lang="en-US" altLang="en-US">
              <a:solidFill>
                <a:schemeClr val="hlink"/>
              </a:solidFill>
            </a:endParaRPr>
          </a:p>
          <a:p>
            <a:r>
              <a:rPr lang="en-US" altLang="en-US"/>
              <a:t>On each iteration, add the next edge on the sorted list unless this would create a cycle.  (If it would, skip the edge.)</a:t>
            </a:r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147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410C6-F33E-47BF-9C2B-1215CE435D21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/>
              <a:t> </a:t>
            </a:r>
          </a:p>
        </p:txBody>
      </p:sp>
      <p:grpSp>
        <p:nvGrpSpPr>
          <p:cNvPr id="428036" name="Group 4"/>
          <p:cNvGrpSpPr>
            <a:grpSpLocks/>
          </p:cNvGrpSpPr>
          <p:nvPr/>
        </p:nvGrpSpPr>
        <p:grpSpPr bwMode="auto">
          <a:xfrm>
            <a:off x="2209800" y="1501776"/>
            <a:ext cx="2743200" cy="2276641"/>
            <a:chOff x="1440" y="2338"/>
            <a:chExt cx="1440" cy="1386"/>
          </a:xfrm>
        </p:grpSpPr>
        <p:sp>
          <p:nvSpPr>
            <p:cNvPr id="428037" name="Oval 5"/>
            <p:cNvSpPr>
              <a:spLocks noChangeArrowheads="1"/>
            </p:cNvSpPr>
            <p:nvPr/>
          </p:nvSpPr>
          <p:spPr bwMode="auto">
            <a:xfrm>
              <a:off x="2304" y="237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c</a:t>
              </a:r>
            </a:p>
          </p:txBody>
        </p:sp>
        <p:sp>
          <p:nvSpPr>
            <p:cNvPr id="428038" name="Oval 6"/>
            <p:cNvSpPr>
              <a:spLocks noChangeArrowheads="1"/>
            </p:cNvSpPr>
            <p:nvPr/>
          </p:nvSpPr>
          <p:spPr bwMode="auto">
            <a:xfrm>
              <a:off x="2688" y="3384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d</a:t>
              </a:r>
            </a:p>
          </p:txBody>
        </p:sp>
        <p:sp>
          <p:nvSpPr>
            <p:cNvPr id="428039" name="Oval 7"/>
            <p:cNvSpPr>
              <a:spLocks noChangeArrowheads="1"/>
            </p:cNvSpPr>
            <p:nvPr/>
          </p:nvSpPr>
          <p:spPr bwMode="auto">
            <a:xfrm>
              <a:off x="1632" y="3480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b</a:t>
              </a:r>
            </a:p>
          </p:txBody>
        </p:sp>
        <p:sp>
          <p:nvSpPr>
            <p:cNvPr id="428040" name="Oval 8"/>
            <p:cNvSpPr>
              <a:spLocks noChangeArrowheads="1"/>
            </p:cNvSpPr>
            <p:nvPr/>
          </p:nvSpPr>
          <p:spPr bwMode="auto">
            <a:xfrm>
              <a:off x="1488" y="2616"/>
              <a:ext cx="192" cy="19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altLang="en-US">
                  <a:solidFill>
                    <a:schemeClr val="bg2"/>
                  </a:solidFill>
                </a:rPr>
                <a:t>a</a:t>
              </a:r>
            </a:p>
          </p:txBody>
        </p:sp>
        <p:sp>
          <p:nvSpPr>
            <p:cNvPr id="428041" name="Line 9"/>
            <p:cNvSpPr>
              <a:spLocks noChangeShapeType="1"/>
            </p:cNvSpPr>
            <p:nvPr/>
          </p:nvSpPr>
          <p:spPr bwMode="auto">
            <a:xfrm flipV="1">
              <a:off x="1680" y="2520"/>
              <a:ext cx="62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8042" name="Line 10"/>
            <p:cNvSpPr>
              <a:spLocks noChangeShapeType="1"/>
            </p:cNvSpPr>
            <p:nvPr/>
          </p:nvSpPr>
          <p:spPr bwMode="auto">
            <a:xfrm flipH="1" flipV="1">
              <a:off x="1584" y="2808"/>
              <a:ext cx="9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8043" name="Line 11"/>
            <p:cNvSpPr>
              <a:spLocks noChangeShapeType="1"/>
            </p:cNvSpPr>
            <p:nvPr/>
          </p:nvSpPr>
          <p:spPr bwMode="auto">
            <a:xfrm flipV="1">
              <a:off x="1728" y="2568"/>
              <a:ext cx="624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8044" name="Line 12"/>
            <p:cNvSpPr>
              <a:spLocks noChangeShapeType="1"/>
            </p:cNvSpPr>
            <p:nvPr/>
          </p:nvSpPr>
          <p:spPr bwMode="auto">
            <a:xfrm flipH="1" flipV="1">
              <a:off x="2400" y="2568"/>
              <a:ext cx="384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8045" name="Text Box 13"/>
            <p:cNvSpPr txBox="1">
              <a:spLocks noChangeArrowheads="1"/>
            </p:cNvSpPr>
            <p:nvPr/>
          </p:nvSpPr>
          <p:spPr bwMode="auto">
            <a:xfrm>
              <a:off x="1862" y="2338"/>
              <a:ext cx="17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4</a:t>
              </a:r>
            </a:p>
          </p:txBody>
        </p:sp>
        <p:sp>
          <p:nvSpPr>
            <p:cNvPr id="428046" name="Text Box 14"/>
            <p:cNvSpPr txBox="1">
              <a:spLocks noChangeArrowheads="1"/>
            </p:cNvSpPr>
            <p:nvPr/>
          </p:nvSpPr>
          <p:spPr bwMode="auto">
            <a:xfrm>
              <a:off x="1440" y="3033"/>
              <a:ext cx="17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2</a:t>
              </a:r>
            </a:p>
          </p:txBody>
        </p:sp>
        <p:sp>
          <p:nvSpPr>
            <p:cNvPr id="428047" name="Text Box 15"/>
            <p:cNvSpPr txBox="1">
              <a:spLocks noChangeArrowheads="1"/>
            </p:cNvSpPr>
            <p:nvPr/>
          </p:nvSpPr>
          <p:spPr bwMode="auto">
            <a:xfrm>
              <a:off x="1920" y="2842"/>
              <a:ext cx="17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6</a:t>
              </a:r>
            </a:p>
          </p:txBody>
        </p:sp>
        <p:sp>
          <p:nvSpPr>
            <p:cNvPr id="428048" name="Text Box 16"/>
            <p:cNvSpPr txBox="1">
              <a:spLocks noChangeArrowheads="1"/>
            </p:cNvSpPr>
            <p:nvPr/>
          </p:nvSpPr>
          <p:spPr bwMode="auto">
            <a:xfrm>
              <a:off x="2544" y="2745"/>
              <a:ext cx="172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1</a:t>
              </a:r>
            </a:p>
          </p:txBody>
        </p:sp>
        <p:sp>
          <p:nvSpPr>
            <p:cNvPr id="428049" name="Text Box 17"/>
            <p:cNvSpPr txBox="1">
              <a:spLocks noChangeArrowheads="1"/>
            </p:cNvSpPr>
            <p:nvPr/>
          </p:nvSpPr>
          <p:spPr bwMode="auto">
            <a:xfrm>
              <a:off x="2160" y="3048"/>
              <a:ext cx="97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altLang="en-US">
                <a:solidFill>
                  <a:schemeClr val="bg2"/>
                </a:solidFill>
              </a:endParaRPr>
            </a:p>
          </p:txBody>
        </p:sp>
        <p:sp>
          <p:nvSpPr>
            <p:cNvPr id="428050" name="Text Box 18"/>
            <p:cNvSpPr txBox="1">
              <a:spLocks noChangeArrowheads="1"/>
            </p:cNvSpPr>
            <p:nvPr/>
          </p:nvSpPr>
          <p:spPr bwMode="auto">
            <a:xfrm>
              <a:off x="2160" y="3480"/>
              <a:ext cx="188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altLang="en-US" sz="2000" dirty="0">
                  <a:solidFill>
                    <a:srgbClr val="0070C0"/>
                  </a:solidFill>
                </a:rPr>
                <a:t>3</a:t>
              </a:r>
            </a:p>
          </p:txBody>
        </p:sp>
        <p:sp>
          <p:nvSpPr>
            <p:cNvPr id="428051" name="Line 19"/>
            <p:cNvSpPr>
              <a:spLocks noChangeShapeType="1"/>
            </p:cNvSpPr>
            <p:nvPr/>
          </p:nvSpPr>
          <p:spPr bwMode="auto">
            <a:xfrm flipV="1">
              <a:off x="1824" y="3504"/>
              <a:ext cx="864" cy="4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8757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9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284FF-496A-4B72-B923-761DE3D7B98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Notes about Kruskal’s algorithm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Algorithm looks easier than Prim’s but is harder to implement (checking for cycles!)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Cycle checking: a cycle is created </a:t>
            </a:r>
            <a:r>
              <a:rPr lang="en-US" altLang="en-US" dirty="0" err="1"/>
              <a:t>iff</a:t>
            </a:r>
            <a:r>
              <a:rPr lang="en-US" altLang="en-US" dirty="0"/>
              <a:t> added edge connects vertices in the same connected component</a:t>
            </a:r>
          </a:p>
          <a:p>
            <a:endParaRPr lang="en-US" altLang="en-US" dirty="0"/>
          </a:p>
          <a:p>
            <a:pPr lvl="4"/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38895798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588</TotalTime>
  <Words>507</Words>
  <Application>Microsoft Office PowerPoint</Application>
  <PresentationFormat>Widescreen</PresentationFormat>
  <Paragraphs>83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Monotype Sorts</vt:lpstr>
      <vt:lpstr>Wingdings 3</vt:lpstr>
      <vt:lpstr>Wisp</vt:lpstr>
      <vt:lpstr>CMPS 3120       Algorithm Analysis  </vt:lpstr>
      <vt:lpstr>Minimum Spanning Tree (MST)</vt:lpstr>
      <vt:lpstr>Prim’s MST algorithm</vt:lpstr>
      <vt:lpstr>Example</vt:lpstr>
      <vt:lpstr>Notes about Prim’s algorithm</vt:lpstr>
      <vt:lpstr>Another greedy algorithm for MST: Kruskal’s</vt:lpstr>
      <vt:lpstr>Example</vt:lpstr>
      <vt:lpstr>Notes about Kruskal’s algorithm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93</cp:revision>
  <dcterms:created xsi:type="dcterms:W3CDTF">2016-08-31T19:16:09Z</dcterms:created>
  <dcterms:modified xsi:type="dcterms:W3CDTF">2019-07-29T20:44:33Z</dcterms:modified>
</cp:coreProperties>
</file>