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68" r:id="rId3"/>
    <p:sldId id="269" r:id="rId4"/>
    <p:sldId id="271" r:id="rId5"/>
    <p:sldId id="27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41F8FA-CC1A-4F13-BA12-992C44510806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61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5021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055F2B-B797-46F2-9F40-FB2C3B7E8E7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62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9163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055F2B-B797-46F2-9F40-FB2C3B7E8E7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62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909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BE191F-5F45-449C-889A-FE81BE9BC737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63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3242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52400"/>
            <a:ext cx="111760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2800" y="1266825"/>
            <a:ext cx="5435600" cy="4905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451600" y="1266825"/>
            <a:ext cx="5435600" cy="23764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451600" y="3795714"/>
            <a:ext cx="5435600" cy="2376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634067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625600" y="6400800"/>
            <a:ext cx="8534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A. Levitin “Introduction to the Design &amp; Analysis of Algorithms,” 3rd ed., Ch. 9 ©2012 Pearson Education, Inc. Upper Saddle River, NJ. All Rights Reserved.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9457267" y="6553200"/>
            <a:ext cx="2429933" cy="304800"/>
          </a:xfrm>
        </p:spPr>
        <p:txBody>
          <a:bodyPr/>
          <a:lstStyle>
            <a:lvl1pPr>
              <a:defRPr/>
            </a:lvl1pPr>
          </a:lstStyle>
          <a:p>
            <a:fld id="{B2E02487-0581-4E31-8F4D-7E618D5EE8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8321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2205" y="411480"/>
            <a:ext cx="8915399" cy="3831336"/>
          </a:xfrm>
        </p:spPr>
        <p:txBody>
          <a:bodyPr>
            <a:normAutofit/>
          </a:bodyPr>
          <a:lstStyle/>
          <a:p>
            <a:r>
              <a:rPr lang="en-US" dirty="0"/>
              <a:t>CMPS 3120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				</a:t>
            </a:r>
            <a:r>
              <a:rPr lang="en-US" b="1" dirty="0"/>
              <a:t>Algorithm Analysis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/>
              <a:t>Dr. Chengwei Lei</a:t>
            </a:r>
          </a:p>
          <a:p>
            <a:pPr algn="ctr"/>
            <a:r>
              <a:rPr lang="en-US" dirty="0"/>
              <a:t>CEECS</a:t>
            </a:r>
          </a:p>
          <a:p>
            <a:pPr algn="ctr"/>
            <a:r>
              <a:rPr lang="en-US" dirty="0"/>
              <a:t>California State University, Bakersfield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92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9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193A9-9B1E-4381-A015-AFA22D2CDD4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Shortest paths – </a:t>
            </a:r>
            <a:r>
              <a:rPr lang="en-US" altLang="en-US" dirty="0" err="1"/>
              <a:t>Dijkstra’s</a:t>
            </a:r>
            <a:r>
              <a:rPr lang="en-US" altLang="en-US" dirty="0"/>
              <a:t> algorithm</a:t>
            </a:r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95400"/>
            <a:ext cx="8534400" cy="55626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i="1" u="sng"/>
              <a:t>Single Source Shortest Paths Problem</a:t>
            </a:r>
            <a:r>
              <a:rPr lang="en-US" altLang="en-US"/>
              <a:t>: Given a weighted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connected graph G, find shortest paths from source vertex </a:t>
            </a:r>
            <a:r>
              <a:rPr lang="en-US" altLang="en-US" i="1"/>
              <a:t>s</a:t>
            </a:r>
            <a:endParaRPr lang="en-US" altLang="en-US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to each of the other vertices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i="1" u="sng"/>
              <a:t>Dijkstra’s algorithm</a:t>
            </a:r>
            <a:r>
              <a:rPr lang="en-US" altLang="en-US"/>
              <a:t>: Similar to Prim’s MST algorithm, with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a different way of computing numerical labels: Among vertices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not already in the tree, it finds vertex </a:t>
            </a:r>
            <a:r>
              <a:rPr lang="en-US" altLang="en-US" i="1"/>
              <a:t>u</a:t>
            </a:r>
            <a:r>
              <a:rPr lang="en-US" altLang="en-US"/>
              <a:t> with the smallest </a:t>
            </a:r>
            <a:r>
              <a:rPr lang="en-US" altLang="en-US" u="sng"/>
              <a:t>sum</a:t>
            </a:r>
            <a:r>
              <a:rPr lang="en-US" altLang="en-US"/>
              <a:t>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i="1"/>
              <a:t>                                        d</a:t>
            </a:r>
            <a:r>
              <a:rPr lang="en-US" altLang="en-US" i="1" baseline="-25000"/>
              <a:t>v</a:t>
            </a:r>
            <a:r>
              <a:rPr lang="en-US" altLang="en-US"/>
              <a:t> +  </a:t>
            </a:r>
            <a:r>
              <a:rPr lang="en-US" altLang="en-US" i="1"/>
              <a:t>w</a:t>
            </a:r>
            <a:r>
              <a:rPr lang="en-US" altLang="en-US"/>
              <a:t>(</a:t>
            </a:r>
            <a:r>
              <a:rPr lang="en-US" altLang="en-US" i="1"/>
              <a:t>v</a:t>
            </a:r>
            <a:r>
              <a:rPr lang="en-US" altLang="en-US"/>
              <a:t>,</a:t>
            </a:r>
            <a:r>
              <a:rPr lang="en-US" altLang="en-US" i="1"/>
              <a:t>u</a:t>
            </a:r>
            <a:r>
              <a:rPr lang="en-US" altLang="en-US"/>
              <a:t>)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where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i="1"/>
              <a:t>	 v</a:t>
            </a:r>
            <a:r>
              <a:rPr lang="en-US" altLang="en-US"/>
              <a:t>  is a vertex for which shortest path has been already found</a:t>
            </a:r>
            <a:br>
              <a:rPr lang="en-US" altLang="en-US"/>
            </a:br>
            <a:r>
              <a:rPr lang="en-US" altLang="en-US"/>
              <a:t>     </a:t>
            </a:r>
            <a:r>
              <a:rPr kumimoji="0" lang="en-US" altLang="en-US"/>
              <a:t>on preceding iterations </a:t>
            </a:r>
            <a:r>
              <a:rPr lang="en-US" altLang="en-US"/>
              <a:t>(such vertices form a tree)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	 </a:t>
            </a:r>
            <a:r>
              <a:rPr lang="en-US" altLang="en-US" i="1"/>
              <a:t>d</a:t>
            </a:r>
            <a:r>
              <a:rPr lang="en-US" altLang="en-US" i="1" baseline="-25000"/>
              <a:t>v</a:t>
            </a:r>
            <a:r>
              <a:rPr kumimoji="0" lang="en-US" altLang="en-US" b="0">
                <a:effectLst/>
              </a:rPr>
              <a:t> </a:t>
            </a:r>
            <a:r>
              <a:rPr kumimoji="0" lang="en-US" altLang="en-US"/>
              <a:t>is the length of the shortest path form source to </a:t>
            </a:r>
            <a:r>
              <a:rPr kumimoji="0" lang="en-US" altLang="en-US" i="1"/>
              <a:t>v</a:t>
            </a:r>
            <a:br>
              <a:rPr kumimoji="0" lang="en-US" altLang="en-US" i="1"/>
            </a:br>
            <a:r>
              <a:rPr kumimoji="0" lang="en-US" altLang="en-US" i="1"/>
              <a:t> </a:t>
            </a:r>
            <a:r>
              <a:rPr lang="en-US" altLang="en-US" i="1"/>
              <a:t>w</a:t>
            </a:r>
            <a:r>
              <a:rPr lang="en-US" altLang="en-US"/>
              <a:t>(</a:t>
            </a:r>
            <a:r>
              <a:rPr lang="en-US" altLang="en-US" i="1"/>
              <a:t>v</a:t>
            </a:r>
            <a:r>
              <a:rPr lang="en-US" altLang="en-US"/>
              <a:t>,</a:t>
            </a:r>
            <a:r>
              <a:rPr lang="en-US" altLang="en-US" i="1"/>
              <a:t>u</a:t>
            </a:r>
            <a:r>
              <a:rPr lang="en-US" altLang="en-US"/>
              <a:t>) is the length (weight) of edge from </a:t>
            </a:r>
            <a:r>
              <a:rPr lang="en-US" altLang="en-US" i="1"/>
              <a:t>v</a:t>
            </a:r>
            <a:r>
              <a:rPr lang="en-US" altLang="en-US"/>
              <a:t> to </a:t>
            </a:r>
            <a:r>
              <a:rPr lang="en-US" altLang="en-US" i="1"/>
              <a:t>u</a:t>
            </a:r>
            <a:endParaRPr kumimoji="0" lang="en-US" altLang="en-US" i="1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196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443396" name="AutoShape 4"/>
          <p:cNvSpPr>
            <a:spLocks noChangeAspect="1" noChangeArrowheads="1" noTextEdit="1"/>
          </p:cNvSpPr>
          <p:nvPr/>
        </p:nvSpPr>
        <p:spPr bwMode="auto">
          <a:xfrm>
            <a:off x="4648201" y="1"/>
            <a:ext cx="2551113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397" name="Freeform 5"/>
          <p:cNvSpPr>
            <a:spLocks/>
          </p:cNvSpPr>
          <p:nvPr/>
        </p:nvSpPr>
        <p:spPr bwMode="auto">
          <a:xfrm>
            <a:off x="4664075" y="633413"/>
            <a:ext cx="228600" cy="228600"/>
          </a:xfrm>
          <a:custGeom>
            <a:avLst/>
            <a:gdLst>
              <a:gd name="T0" fmla="*/ 144 w 144"/>
              <a:gd name="T1" fmla="*/ 73 h 144"/>
              <a:gd name="T2" fmla="*/ 140 w 144"/>
              <a:gd name="T3" fmla="*/ 50 h 144"/>
              <a:gd name="T4" fmla="*/ 130 w 144"/>
              <a:gd name="T5" fmla="*/ 31 h 144"/>
              <a:gd name="T6" fmla="*/ 115 w 144"/>
              <a:gd name="T7" fmla="*/ 14 h 144"/>
              <a:gd name="T8" fmla="*/ 94 w 144"/>
              <a:gd name="T9" fmla="*/ 4 h 144"/>
              <a:gd name="T10" fmla="*/ 73 w 144"/>
              <a:gd name="T11" fmla="*/ 0 h 144"/>
              <a:gd name="T12" fmla="*/ 50 w 144"/>
              <a:gd name="T13" fmla="*/ 4 h 144"/>
              <a:gd name="T14" fmla="*/ 30 w 144"/>
              <a:gd name="T15" fmla="*/ 14 h 144"/>
              <a:gd name="T16" fmla="*/ 13 w 144"/>
              <a:gd name="T17" fmla="*/ 31 h 144"/>
              <a:gd name="T18" fmla="*/ 3 w 144"/>
              <a:gd name="T19" fmla="*/ 50 h 144"/>
              <a:gd name="T20" fmla="*/ 0 w 144"/>
              <a:gd name="T21" fmla="*/ 73 h 144"/>
              <a:gd name="T22" fmla="*/ 3 w 144"/>
              <a:gd name="T23" fmla="*/ 94 h 144"/>
              <a:gd name="T24" fmla="*/ 13 w 144"/>
              <a:gd name="T25" fmla="*/ 115 h 144"/>
              <a:gd name="T26" fmla="*/ 30 w 144"/>
              <a:gd name="T27" fmla="*/ 131 h 144"/>
              <a:gd name="T28" fmla="*/ 50 w 144"/>
              <a:gd name="T29" fmla="*/ 140 h 144"/>
              <a:gd name="T30" fmla="*/ 73 w 144"/>
              <a:gd name="T31" fmla="*/ 144 h 144"/>
              <a:gd name="T32" fmla="*/ 94 w 144"/>
              <a:gd name="T33" fmla="*/ 140 h 144"/>
              <a:gd name="T34" fmla="*/ 115 w 144"/>
              <a:gd name="T35" fmla="*/ 131 h 144"/>
              <a:gd name="T36" fmla="*/ 130 w 144"/>
              <a:gd name="T37" fmla="*/ 115 h 144"/>
              <a:gd name="T38" fmla="*/ 140 w 144"/>
              <a:gd name="T39" fmla="*/ 94 h 144"/>
              <a:gd name="T40" fmla="*/ 144 w 144"/>
              <a:gd name="T41" fmla="*/ 7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4" h="144">
                <a:moveTo>
                  <a:pt x="144" y="73"/>
                </a:moveTo>
                <a:lnTo>
                  <a:pt x="140" y="50"/>
                </a:lnTo>
                <a:lnTo>
                  <a:pt x="130" y="31"/>
                </a:lnTo>
                <a:lnTo>
                  <a:pt x="115" y="14"/>
                </a:lnTo>
                <a:lnTo>
                  <a:pt x="94" y="4"/>
                </a:lnTo>
                <a:lnTo>
                  <a:pt x="73" y="0"/>
                </a:lnTo>
                <a:lnTo>
                  <a:pt x="50" y="4"/>
                </a:lnTo>
                <a:lnTo>
                  <a:pt x="30" y="14"/>
                </a:lnTo>
                <a:lnTo>
                  <a:pt x="13" y="31"/>
                </a:lnTo>
                <a:lnTo>
                  <a:pt x="3" y="50"/>
                </a:lnTo>
                <a:lnTo>
                  <a:pt x="0" y="73"/>
                </a:lnTo>
                <a:lnTo>
                  <a:pt x="3" y="94"/>
                </a:lnTo>
                <a:lnTo>
                  <a:pt x="13" y="115"/>
                </a:lnTo>
                <a:lnTo>
                  <a:pt x="30" y="131"/>
                </a:lnTo>
                <a:lnTo>
                  <a:pt x="50" y="140"/>
                </a:lnTo>
                <a:lnTo>
                  <a:pt x="73" y="144"/>
                </a:lnTo>
                <a:lnTo>
                  <a:pt x="94" y="140"/>
                </a:lnTo>
                <a:lnTo>
                  <a:pt x="115" y="131"/>
                </a:lnTo>
                <a:lnTo>
                  <a:pt x="130" y="115"/>
                </a:lnTo>
                <a:lnTo>
                  <a:pt x="140" y="94"/>
                </a:lnTo>
                <a:lnTo>
                  <a:pt x="144" y="73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3398" name="Freeform 6"/>
          <p:cNvSpPr>
            <a:spLocks/>
          </p:cNvSpPr>
          <p:nvPr/>
        </p:nvSpPr>
        <p:spPr bwMode="auto">
          <a:xfrm>
            <a:off x="5238750" y="100013"/>
            <a:ext cx="228600" cy="228600"/>
          </a:xfrm>
          <a:custGeom>
            <a:avLst/>
            <a:gdLst>
              <a:gd name="T0" fmla="*/ 144 w 144"/>
              <a:gd name="T1" fmla="*/ 73 h 144"/>
              <a:gd name="T2" fmla="*/ 141 w 144"/>
              <a:gd name="T3" fmla="*/ 50 h 144"/>
              <a:gd name="T4" fmla="*/ 131 w 144"/>
              <a:gd name="T5" fmla="*/ 29 h 144"/>
              <a:gd name="T6" fmla="*/ 114 w 144"/>
              <a:gd name="T7" fmla="*/ 14 h 144"/>
              <a:gd name="T8" fmla="*/ 95 w 144"/>
              <a:gd name="T9" fmla="*/ 4 h 144"/>
              <a:gd name="T10" fmla="*/ 72 w 144"/>
              <a:gd name="T11" fmla="*/ 0 h 144"/>
              <a:gd name="T12" fmla="*/ 50 w 144"/>
              <a:gd name="T13" fmla="*/ 4 h 144"/>
              <a:gd name="T14" fmla="*/ 29 w 144"/>
              <a:gd name="T15" fmla="*/ 14 h 144"/>
              <a:gd name="T16" fmla="*/ 14 w 144"/>
              <a:gd name="T17" fmla="*/ 29 h 144"/>
              <a:gd name="T18" fmla="*/ 4 w 144"/>
              <a:gd name="T19" fmla="*/ 50 h 144"/>
              <a:gd name="T20" fmla="*/ 0 w 144"/>
              <a:gd name="T21" fmla="*/ 73 h 144"/>
              <a:gd name="T22" fmla="*/ 4 w 144"/>
              <a:gd name="T23" fmla="*/ 94 h 144"/>
              <a:gd name="T24" fmla="*/ 14 w 144"/>
              <a:gd name="T25" fmla="*/ 116 h 144"/>
              <a:gd name="T26" fmla="*/ 29 w 144"/>
              <a:gd name="T27" fmla="*/ 131 h 144"/>
              <a:gd name="T28" fmla="*/ 50 w 144"/>
              <a:gd name="T29" fmla="*/ 140 h 144"/>
              <a:gd name="T30" fmla="*/ 72 w 144"/>
              <a:gd name="T31" fmla="*/ 144 h 144"/>
              <a:gd name="T32" fmla="*/ 95 w 144"/>
              <a:gd name="T33" fmla="*/ 140 h 144"/>
              <a:gd name="T34" fmla="*/ 114 w 144"/>
              <a:gd name="T35" fmla="*/ 131 h 144"/>
              <a:gd name="T36" fmla="*/ 131 w 144"/>
              <a:gd name="T37" fmla="*/ 116 h 144"/>
              <a:gd name="T38" fmla="*/ 141 w 144"/>
              <a:gd name="T39" fmla="*/ 94 h 144"/>
              <a:gd name="T40" fmla="*/ 144 w 144"/>
              <a:gd name="T41" fmla="*/ 7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4" h="144">
                <a:moveTo>
                  <a:pt x="144" y="73"/>
                </a:moveTo>
                <a:lnTo>
                  <a:pt x="141" y="50"/>
                </a:lnTo>
                <a:lnTo>
                  <a:pt x="131" y="29"/>
                </a:lnTo>
                <a:lnTo>
                  <a:pt x="114" y="14"/>
                </a:lnTo>
                <a:lnTo>
                  <a:pt x="95" y="4"/>
                </a:lnTo>
                <a:lnTo>
                  <a:pt x="72" y="0"/>
                </a:lnTo>
                <a:lnTo>
                  <a:pt x="50" y="4"/>
                </a:lnTo>
                <a:lnTo>
                  <a:pt x="29" y="14"/>
                </a:lnTo>
                <a:lnTo>
                  <a:pt x="14" y="29"/>
                </a:lnTo>
                <a:lnTo>
                  <a:pt x="4" y="50"/>
                </a:lnTo>
                <a:lnTo>
                  <a:pt x="0" y="73"/>
                </a:lnTo>
                <a:lnTo>
                  <a:pt x="4" y="94"/>
                </a:lnTo>
                <a:lnTo>
                  <a:pt x="14" y="116"/>
                </a:lnTo>
                <a:lnTo>
                  <a:pt x="29" y="131"/>
                </a:lnTo>
                <a:lnTo>
                  <a:pt x="50" y="140"/>
                </a:lnTo>
                <a:lnTo>
                  <a:pt x="72" y="144"/>
                </a:lnTo>
                <a:lnTo>
                  <a:pt x="95" y="140"/>
                </a:lnTo>
                <a:lnTo>
                  <a:pt x="114" y="131"/>
                </a:lnTo>
                <a:lnTo>
                  <a:pt x="131" y="116"/>
                </a:lnTo>
                <a:lnTo>
                  <a:pt x="141" y="94"/>
                </a:lnTo>
                <a:lnTo>
                  <a:pt x="144" y="73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3399" name="Rectangle 7"/>
          <p:cNvSpPr>
            <a:spLocks noChangeArrowheads="1"/>
          </p:cNvSpPr>
          <p:nvPr/>
        </p:nvSpPr>
        <p:spPr bwMode="auto">
          <a:xfrm>
            <a:off x="5867400" y="685800"/>
            <a:ext cx="762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en-US" altLang="en-US" sz="1400"/>
          </a:p>
        </p:txBody>
      </p:sp>
      <p:sp>
        <p:nvSpPr>
          <p:cNvPr id="443400" name="Line 8"/>
          <p:cNvSpPr>
            <a:spLocks noChangeShapeType="1"/>
          </p:cNvSpPr>
          <p:nvPr/>
        </p:nvSpPr>
        <p:spPr bwMode="auto">
          <a:xfrm>
            <a:off x="5443539" y="285750"/>
            <a:ext cx="439737" cy="36353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401" name="Freeform 9"/>
          <p:cNvSpPr>
            <a:spLocks/>
          </p:cNvSpPr>
          <p:nvPr/>
        </p:nvSpPr>
        <p:spPr bwMode="auto">
          <a:xfrm>
            <a:off x="6400800" y="152400"/>
            <a:ext cx="228600" cy="228600"/>
          </a:xfrm>
          <a:custGeom>
            <a:avLst/>
            <a:gdLst>
              <a:gd name="T0" fmla="*/ 144 w 144"/>
              <a:gd name="T1" fmla="*/ 73 h 144"/>
              <a:gd name="T2" fmla="*/ 141 w 144"/>
              <a:gd name="T3" fmla="*/ 50 h 144"/>
              <a:gd name="T4" fmla="*/ 131 w 144"/>
              <a:gd name="T5" fmla="*/ 29 h 144"/>
              <a:gd name="T6" fmla="*/ 116 w 144"/>
              <a:gd name="T7" fmla="*/ 14 h 144"/>
              <a:gd name="T8" fmla="*/ 95 w 144"/>
              <a:gd name="T9" fmla="*/ 4 h 144"/>
              <a:gd name="T10" fmla="*/ 73 w 144"/>
              <a:gd name="T11" fmla="*/ 0 h 144"/>
              <a:gd name="T12" fmla="*/ 50 w 144"/>
              <a:gd name="T13" fmla="*/ 4 h 144"/>
              <a:gd name="T14" fmla="*/ 31 w 144"/>
              <a:gd name="T15" fmla="*/ 14 h 144"/>
              <a:gd name="T16" fmla="*/ 14 w 144"/>
              <a:gd name="T17" fmla="*/ 29 h 144"/>
              <a:gd name="T18" fmla="*/ 4 w 144"/>
              <a:gd name="T19" fmla="*/ 50 h 144"/>
              <a:gd name="T20" fmla="*/ 0 w 144"/>
              <a:gd name="T21" fmla="*/ 73 h 144"/>
              <a:gd name="T22" fmla="*/ 4 w 144"/>
              <a:gd name="T23" fmla="*/ 94 h 144"/>
              <a:gd name="T24" fmla="*/ 14 w 144"/>
              <a:gd name="T25" fmla="*/ 116 h 144"/>
              <a:gd name="T26" fmla="*/ 31 w 144"/>
              <a:gd name="T27" fmla="*/ 131 h 144"/>
              <a:gd name="T28" fmla="*/ 50 w 144"/>
              <a:gd name="T29" fmla="*/ 140 h 144"/>
              <a:gd name="T30" fmla="*/ 73 w 144"/>
              <a:gd name="T31" fmla="*/ 144 h 144"/>
              <a:gd name="T32" fmla="*/ 95 w 144"/>
              <a:gd name="T33" fmla="*/ 140 h 144"/>
              <a:gd name="T34" fmla="*/ 116 w 144"/>
              <a:gd name="T35" fmla="*/ 131 h 144"/>
              <a:gd name="T36" fmla="*/ 131 w 144"/>
              <a:gd name="T37" fmla="*/ 116 h 144"/>
              <a:gd name="T38" fmla="*/ 141 w 144"/>
              <a:gd name="T39" fmla="*/ 94 h 144"/>
              <a:gd name="T40" fmla="*/ 144 w 144"/>
              <a:gd name="T41" fmla="*/ 7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4" h="144">
                <a:moveTo>
                  <a:pt x="144" y="73"/>
                </a:moveTo>
                <a:lnTo>
                  <a:pt x="141" y="50"/>
                </a:lnTo>
                <a:lnTo>
                  <a:pt x="131" y="29"/>
                </a:lnTo>
                <a:lnTo>
                  <a:pt x="116" y="14"/>
                </a:lnTo>
                <a:lnTo>
                  <a:pt x="95" y="4"/>
                </a:lnTo>
                <a:lnTo>
                  <a:pt x="73" y="0"/>
                </a:lnTo>
                <a:lnTo>
                  <a:pt x="50" y="4"/>
                </a:lnTo>
                <a:lnTo>
                  <a:pt x="31" y="14"/>
                </a:lnTo>
                <a:lnTo>
                  <a:pt x="14" y="29"/>
                </a:lnTo>
                <a:lnTo>
                  <a:pt x="4" y="50"/>
                </a:lnTo>
                <a:lnTo>
                  <a:pt x="0" y="73"/>
                </a:lnTo>
                <a:lnTo>
                  <a:pt x="4" y="94"/>
                </a:lnTo>
                <a:lnTo>
                  <a:pt x="14" y="116"/>
                </a:lnTo>
                <a:lnTo>
                  <a:pt x="31" y="131"/>
                </a:lnTo>
                <a:lnTo>
                  <a:pt x="50" y="140"/>
                </a:lnTo>
                <a:lnTo>
                  <a:pt x="73" y="144"/>
                </a:lnTo>
                <a:lnTo>
                  <a:pt x="95" y="140"/>
                </a:lnTo>
                <a:lnTo>
                  <a:pt x="116" y="131"/>
                </a:lnTo>
                <a:lnTo>
                  <a:pt x="131" y="116"/>
                </a:lnTo>
                <a:lnTo>
                  <a:pt x="141" y="94"/>
                </a:lnTo>
                <a:lnTo>
                  <a:pt x="144" y="73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3402" name="Freeform 10"/>
          <p:cNvSpPr>
            <a:spLocks/>
          </p:cNvSpPr>
          <p:nvPr/>
        </p:nvSpPr>
        <p:spPr bwMode="auto">
          <a:xfrm>
            <a:off x="6951663" y="658813"/>
            <a:ext cx="228600" cy="228600"/>
          </a:xfrm>
          <a:custGeom>
            <a:avLst/>
            <a:gdLst>
              <a:gd name="T0" fmla="*/ 144 w 144"/>
              <a:gd name="T1" fmla="*/ 71 h 144"/>
              <a:gd name="T2" fmla="*/ 141 w 144"/>
              <a:gd name="T3" fmla="*/ 50 h 144"/>
              <a:gd name="T4" fmla="*/ 131 w 144"/>
              <a:gd name="T5" fmla="*/ 28 h 144"/>
              <a:gd name="T6" fmla="*/ 114 w 144"/>
              <a:gd name="T7" fmla="*/ 13 h 144"/>
              <a:gd name="T8" fmla="*/ 95 w 144"/>
              <a:gd name="T9" fmla="*/ 4 h 144"/>
              <a:gd name="T10" fmla="*/ 72 w 144"/>
              <a:gd name="T11" fmla="*/ 0 h 144"/>
              <a:gd name="T12" fmla="*/ 50 w 144"/>
              <a:gd name="T13" fmla="*/ 4 h 144"/>
              <a:gd name="T14" fmla="*/ 29 w 144"/>
              <a:gd name="T15" fmla="*/ 13 h 144"/>
              <a:gd name="T16" fmla="*/ 14 w 144"/>
              <a:gd name="T17" fmla="*/ 28 h 144"/>
              <a:gd name="T18" fmla="*/ 4 w 144"/>
              <a:gd name="T19" fmla="*/ 50 h 144"/>
              <a:gd name="T20" fmla="*/ 0 w 144"/>
              <a:gd name="T21" fmla="*/ 71 h 144"/>
              <a:gd name="T22" fmla="*/ 4 w 144"/>
              <a:gd name="T23" fmla="*/ 94 h 144"/>
              <a:gd name="T24" fmla="*/ 14 w 144"/>
              <a:gd name="T25" fmla="*/ 115 h 144"/>
              <a:gd name="T26" fmla="*/ 29 w 144"/>
              <a:gd name="T27" fmla="*/ 130 h 144"/>
              <a:gd name="T28" fmla="*/ 50 w 144"/>
              <a:gd name="T29" fmla="*/ 140 h 144"/>
              <a:gd name="T30" fmla="*/ 72 w 144"/>
              <a:gd name="T31" fmla="*/ 144 h 144"/>
              <a:gd name="T32" fmla="*/ 95 w 144"/>
              <a:gd name="T33" fmla="*/ 140 h 144"/>
              <a:gd name="T34" fmla="*/ 114 w 144"/>
              <a:gd name="T35" fmla="*/ 130 h 144"/>
              <a:gd name="T36" fmla="*/ 131 w 144"/>
              <a:gd name="T37" fmla="*/ 115 h 144"/>
              <a:gd name="T38" fmla="*/ 141 w 144"/>
              <a:gd name="T39" fmla="*/ 94 h 144"/>
              <a:gd name="T40" fmla="*/ 144 w 144"/>
              <a:gd name="T41" fmla="*/ 71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4" h="144">
                <a:moveTo>
                  <a:pt x="144" y="71"/>
                </a:moveTo>
                <a:lnTo>
                  <a:pt x="141" y="50"/>
                </a:lnTo>
                <a:lnTo>
                  <a:pt x="131" y="28"/>
                </a:lnTo>
                <a:lnTo>
                  <a:pt x="114" y="13"/>
                </a:lnTo>
                <a:lnTo>
                  <a:pt x="95" y="4"/>
                </a:lnTo>
                <a:lnTo>
                  <a:pt x="72" y="0"/>
                </a:lnTo>
                <a:lnTo>
                  <a:pt x="50" y="4"/>
                </a:lnTo>
                <a:lnTo>
                  <a:pt x="29" y="13"/>
                </a:lnTo>
                <a:lnTo>
                  <a:pt x="14" y="28"/>
                </a:lnTo>
                <a:lnTo>
                  <a:pt x="4" y="50"/>
                </a:lnTo>
                <a:lnTo>
                  <a:pt x="0" y="71"/>
                </a:lnTo>
                <a:lnTo>
                  <a:pt x="4" y="94"/>
                </a:lnTo>
                <a:lnTo>
                  <a:pt x="14" y="115"/>
                </a:lnTo>
                <a:lnTo>
                  <a:pt x="29" y="130"/>
                </a:lnTo>
                <a:lnTo>
                  <a:pt x="50" y="140"/>
                </a:lnTo>
                <a:lnTo>
                  <a:pt x="72" y="144"/>
                </a:lnTo>
                <a:lnTo>
                  <a:pt x="95" y="140"/>
                </a:lnTo>
                <a:lnTo>
                  <a:pt x="114" y="130"/>
                </a:lnTo>
                <a:lnTo>
                  <a:pt x="131" y="115"/>
                </a:lnTo>
                <a:lnTo>
                  <a:pt x="141" y="94"/>
                </a:lnTo>
                <a:lnTo>
                  <a:pt x="144" y="71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3403" name="Line 11"/>
          <p:cNvSpPr>
            <a:spLocks noChangeShapeType="1"/>
          </p:cNvSpPr>
          <p:nvPr/>
        </p:nvSpPr>
        <p:spPr bwMode="auto">
          <a:xfrm flipV="1">
            <a:off x="4892676" y="735014"/>
            <a:ext cx="917575" cy="317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404" name="Rectangle 12"/>
          <p:cNvSpPr>
            <a:spLocks noChangeArrowheads="1"/>
          </p:cNvSpPr>
          <p:nvPr/>
        </p:nvSpPr>
        <p:spPr bwMode="auto">
          <a:xfrm>
            <a:off x="6553200" y="533400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endParaRPr lang="en-US" altLang="en-US" sz="1400"/>
          </a:p>
        </p:txBody>
      </p:sp>
      <p:grpSp>
        <p:nvGrpSpPr>
          <p:cNvPr id="443406" name="Group 14"/>
          <p:cNvGrpSpPr>
            <a:grpSpLocks/>
          </p:cNvGrpSpPr>
          <p:nvPr/>
        </p:nvGrpSpPr>
        <p:grpSpPr bwMode="auto">
          <a:xfrm>
            <a:off x="4724402" y="0"/>
            <a:ext cx="2386013" cy="901700"/>
            <a:chOff x="2016" y="0"/>
            <a:chExt cx="1503" cy="568"/>
          </a:xfrm>
        </p:grpSpPr>
        <p:sp>
          <p:nvSpPr>
            <p:cNvPr id="443407" name="Rectangle 15"/>
            <p:cNvSpPr>
              <a:spLocks noChangeArrowheads="1"/>
            </p:cNvSpPr>
            <p:nvPr/>
          </p:nvSpPr>
          <p:spPr bwMode="auto">
            <a:xfrm>
              <a:off x="2016" y="384"/>
              <a:ext cx="8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US" altLang="en-US" sz="1400"/>
            </a:p>
          </p:txBody>
        </p:sp>
        <p:sp>
          <p:nvSpPr>
            <p:cNvPr id="443408" name="Rectangle 16"/>
            <p:cNvSpPr>
              <a:spLocks noChangeArrowheads="1"/>
            </p:cNvSpPr>
            <p:nvPr/>
          </p:nvSpPr>
          <p:spPr bwMode="auto">
            <a:xfrm>
              <a:off x="2404" y="77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b</a:t>
              </a:r>
              <a:endParaRPr lang="en-US" altLang="en-US" sz="1400"/>
            </a:p>
          </p:txBody>
        </p:sp>
        <p:sp>
          <p:nvSpPr>
            <p:cNvPr id="443409" name="Freeform 17"/>
            <p:cNvSpPr>
              <a:spLocks/>
            </p:cNvSpPr>
            <p:nvPr/>
          </p:nvSpPr>
          <p:spPr bwMode="auto">
            <a:xfrm>
              <a:off x="2698" y="405"/>
              <a:ext cx="145" cy="144"/>
            </a:xfrm>
            <a:custGeom>
              <a:avLst/>
              <a:gdLst>
                <a:gd name="T0" fmla="*/ 145 w 145"/>
                <a:gd name="T1" fmla="*/ 73 h 144"/>
                <a:gd name="T2" fmla="*/ 142 w 145"/>
                <a:gd name="T3" fmla="*/ 50 h 144"/>
                <a:gd name="T4" fmla="*/ 130 w 145"/>
                <a:gd name="T5" fmla="*/ 31 h 144"/>
                <a:gd name="T6" fmla="*/ 115 w 145"/>
                <a:gd name="T7" fmla="*/ 14 h 144"/>
                <a:gd name="T8" fmla="*/ 96 w 145"/>
                <a:gd name="T9" fmla="*/ 4 h 144"/>
                <a:gd name="T10" fmla="*/ 73 w 145"/>
                <a:gd name="T11" fmla="*/ 0 h 144"/>
                <a:gd name="T12" fmla="*/ 50 w 145"/>
                <a:gd name="T13" fmla="*/ 4 h 144"/>
                <a:gd name="T14" fmla="*/ 30 w 145"/>
                <a:gd name="T15" fmla="*/ 14 h 144"/>
                <a:gd name="T16" fmla="*/ 15 w 145"/>
                <a:gd name="T17" fmla="*/ 31 h 144"/>
                <a:gd name="T18" fmla="*/ 3 w 145"/>
                <a:gd name="T19" fmla="*/ 50 h 144"/>
                <a:gd name="T20" fmla="*/ 0 w 145"/>
                <a:gd name="T21" fmla="*/ 73 h 144"/>
                <a:gd name="T22" fmla="*/ 3 w 145"/>
                <a:gd name="T23" fmla="*/ 94 h 144"/>
                <a:gd name="T24" fmla="*/ 15 w 145"/>
                <a:gd name="T25" fmla="*/ 115 h 144"/>
                <a:gd name="T26" fmla="*/ 30 w 145"/>
                <a:gd name="T27" fmla="*/ 131 h 144"/>
                <a:gd name="T28" fmla="*/ 50 w 145"/>
                <a:gd name="T29" fmla="*/ 140 h 144"/>
                <a:gd name="T30" fmla="*/ 73 w 145"/>
                <a:gd name="T31" fmla="*/ 144 h 144"/>
                <a:gd name="T32" fmla="*/ 96 w 145"/>
                <a:gd name="T33" fmla="*/ 140 h 144"/>
                <a:gd name="T34" fmla="*/ 115 w 145"/>
                <a:gd name="T35" fmla="*/ 131 h 144"/>
                <a:gd name="T36" fmla="*/ 130 w 145"/>
                <a:gd name="T37" fmla="*/ 115 h 144"/>
                <a:gd name="T38" fmla="*/ 142 w 145"/>
                <a:gd name="T39" fmla="*/ 94 h 144"/>
                <a:gd name="T40" fmla="*/ 145 w 145"/>
                <a:gd name="T41" fmla="*/ 73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5" h="144">
                  <a:moveTo>
                    <a:pt x="145" y="73"/>
                  </a:moveTo>
                  <a:lnTo>
                    <a:pt x="142" y="50"/>
                  </a:lnTo>
                  <a:lnTo>
                    <a:pt x="130" y="31"/>
                  </a:lnTo>
                  <a:lnTo>
                    <a:pt x="115" y="14"/>
                  </a:lnTo>
                  <a:lnTo>
                    <a:pt x="96" y="4"/>
                  </a:lnTo>
                  <a:lnTo>
                    <a:pt x="73" y="0"/>
                  </a:lnTo>
                  <a:lnTo>
                    <a:pt x="50" y="4"/>
                  </a:lnTo>
                  <a:lnTo>
                    <a:pt x="30" y="14"/>
                  </a:lnTo>
                  <a:lnTo>
                    <a:pt x="15" y="31"/>
                  </a:lnTo>
                  <a:lnTo>
                    <a:pt x="3" y="50"/>
                  </a:lnTo>
                  <a:lnTo>
                    <a:pt x="0" y="73"/>
                  </a:lnTo>
                  <a:lnTo>
                    <a:pt x="3" y="94"/>
                  </a:lnTo>
                  <a:lnTo>
                    <a:pt x="15" y="115"/>
                  </a:lnTo>
                  <a:lnTo>
                    <a:pt x="30" y="131"/>
                  </a:lnTo>
                  <a:lnTo>
                    <a:pt x="50" y="140"/>
                  </a:lnTo>
                  <a:lnTo>
                    <a:pt x="73" y="144"/>
                  </a:lnTo>
                  <a:lnTo>
                    <a:pt x="96" y="140"/>
                  </a:lnTo>
                  <a:lnTo>
                    <a:pt x="115" y="131"/>
                  </a:lnTo>
                  <a:lnTo>
                    <a:pt x="130" y="115"/>
                  </a:lnTo>
                  <a:lnTo>
                    <a:pt x="142" y="94"/>
                  </a:lnTo>
                  <a:lnTo>
                    <a:pt x="145" y="73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3410" name="Rectangle 18"/>
            <p:cNvSpPr>
              <a:spLocks noChangeArrowheads="1"/>
            </p:cNvSpPr>
            <p:nvPr/>
          </p:nvSpPr>
          <p:spPr bwMode="auto">
            <a:xfrm>
              <a:off x="2781" y="0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443411" name="Line 19"/>
            <p:cNvSpPr>
              <a:spLocks noChangeShapeType="1"/>
            </p:cNvSpPr>
            <p:nvPr/>
          </p:nvSpPr>
          <p:spPr bwMode="auto">
            <a:xfrm flipH="1">
              <a:off x="2079" y="177"/>
              <a:ext cx="273" cy="23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3412" name="Rectangle 20"/>
            <p:cNvSpPr>
              <a:spLocks noChangeArrowheads="1"/>
            </p:cNvSpPr>
            <p:nvPr/>
          </p:nvSpPr>
          <p:spPr bwMode="auto">
            <a:xfrm>
              <a:off x="3456" y="432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n-US" altLang="en-US" sz="1400"/>
            </a:p>
          </p:txBody>
        </p:sp>
        <p:sp>
          <p:nvSpPr>
            <p:cNvPr id="443413" name="Line 21"/>
            <p:cNvSpPr>
              <a:spLocks noChangeShapeType="1"/>
            </p:cNvSpPr>
            <p:nvPr/>
          </p:nvSpPr>
          <p:spPr bwMode="auto">
            <a:xfrm flipH="1">
              <a:off x="2801" y="184"/>
              <a:ext cx="273" cy="23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3414" name="Line 22"/>
            <p:cNvSpPr>
              <a:spLocks noChangeShapeType="1"/>
            </p:cNvSpPr>
            <p:nvPr/>
          </p:nvSpPr>
          <p:spPr bwMode="auto">
            <a:xfrm>
              <a:off x="3216" y="192"/>
              <a:ext cx="251" cy="227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3415" name="Line 23"/>
            <p:cNvSpPr>
              <a:spLocks noChangeShapeType="1"/>
            </p:cNvSpPr>
            <p:nvPr/>
          </p:nvSpPr>
          <p:spPr bwMode="auto">
            <a:xfrm flipV="1">
              <a:off x="2483" y="117"/>
              <a:ext cx="579" cy="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3416" name="Rectangle 24"/>
            <p:cNvSpPr>
              <a:spLocks noChangeArrowheads="1"/>
            </p:cNvSpPr>
            <p:nvPr/>
          </p:nvSpPr>
          <p:spPr bwMode="auto">
            <a:xfrm>
              <a:off x="2112" y="192"/>
              <a:ext cx="9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en-US" altLang="en-US" sz="1400"/>
            </a:p>
          </p:txBody>
        </p:sp>
        <p:sp>
          <p:nvSpPr>
            <p:cNvPr id="443417" name="Line 25"/>
            <p:cNvSpPr>
              <a:spLocks noChangeShapeType="1"/>
            </p:cNvSpPr>
            <p:nvPr/>
          </p:nvSpPr>
          <p:spPr bwMode="auto">
            <a:xfrm>
              <a:off x="2842" y="465"/>
              <a:ext cx="581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3418" name="Rectangle 26"/>
            <p:cNvSpPr>
              <a:spLocks noChangeArrowheads="1"/>
            </p:cNvSpPr>
            <p:nvPr/>
          </p:nvSpPr>
          <p:spPr bwMode="auto">
            <a:xfrm>
              <a:off x="2352" y="336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7</a:t>
              </a:r>
              <a:endParaRPr lang="en-US" altLang="en-US" sz="1400"/>
            </a:p>
          </p:txBody>
        </p:sp>
        <p:sp>
          <p:nvSpPr>
            <p:cNvPr id="443419" name="Rectangle 27"/>
            <p:cNvSpPr>
              <a:spLocks noChangeArrowheads="1"/>
            </p:cNvSpPr>
            <p:nvPr/>
          </p:nvSpPr>
          <p:spPr bwMode="auto">
            <a:xfrm>
              <a:off x="3335" y="194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6</a:t>
              </a:r>
              <a:endParaRPr lang="en-US" altLang="en-US" sz="1400"/>
            </a:p>
          </p:txBody>
        </p:sp>
        <p:sp>
          <p:nvSpPr>
            <p:cNvPr id="443420" name="Rectangle 28"/>
            <p:cNvSpPr>
              <a:spLocks noChangeArrowheads="1"/>
            </p:cNvSpPr>
            <p:nvPr/>
          </p:nvSpPr>
          <p:spPr bwMode="auto">
            <a:xfrm>
              <a:off x="2549" y="282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443421" name="Rectangle 29"/>
            <p:cNvSpPr>
              <a:spLocks noChangeArrowheads="1"/>
            </p:cNvSpPr>
            <p:nvPr/>
          </p:nvSpPr>
          <p:spPr bwMode="auto">
            <a:xfrm>
              <a:off x="2976" y="284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en-US" altLang="en-US" sz="1400"/>
            </a:p>
          </p:txBody>
        </p:sp>
        <p:sp>
          <p:nvSpPr>
            <p:cNvPr id="443422" name="Rectangle 30"/>
            <p:cNvSpPr>
              <a:spLocks noChangeArrowheads="1"/>
            </p:cNvSpPr>
            <p:nvPr/>
          </p:nvSpPr>
          <p:spPr bwMode="auto">
            <a:xfrm>
              <a:off x="3072" y="96"/>
              <a:ext cx="14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US" altLang="en-US" sz="1400"/>
            </a:p>
          </p:txBody>
        </p:sp>
      </p:grpSp>
      <p:sp>
        <p:nvSpPr>
          <p:cNvPr id="443533" name="Rectangle 141"/>
          <p:cNvSpPr>
            <a:spLocks noChangeArrowheads="1"/>
          </p:cNvSpPr>
          <p:nvPr/>
        </p:nvSpPr>
        <p:spPr bwMode="auto">
          <a:xfrm>
            <a:off x="5867400" y="685800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en-US" alt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917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9 ©2012 Pearson Education, Inc. Upper Saddle River, NJ. All Rights Reserved. </a:t>
            </a:r>
          </a:p>
        </p:txBody>
      </p:sp>
      <p:sp>
        <p:nvSpPr>
          <p:cNvPr id="135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58AF0-1E0F-40BC-A574-5394F1975A4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2000"/>
              <a:t> </a:t>
            </a:r>
          </a:p>
        </p:txBody>
      </p:sp>
      <p:sp>
        <p:nvSpPr>
          <p:cNvPr id="443396" name="AutoShape 4"/>
          <p:cNvSpPr>
            <a:spLocks noChangeAspect="1" noChangeArrowheads="1" noTextEdit="1"/>
          </p:cNvSpPr>
          <p:nvPr/>
        </p:nvSpPr>
        <p:spPr bwMode="auto">
          <a:xfrm>
            <a:off x="4648201" y="1"/>
            <a:ext cx="2551113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397" name="Freeform 5"/>
          <p:cNvSpPr>
            <a:spLocks/>
          </p:cNvSpPr>
          <p:nvPr/>
        </p:nvSpPr>
        <p:spPr bwMode="auto">
          <a:xfrm>
            <a:off x="4664075" y="633413"/>
            <a:ext cx="228600" cy="228600"/>
          </a:xfrm>
          <a:custGeom>
            <a:avLst/>
            <a:gdLst>
              <a:gd name="T0" fmla="*/ 144 w 144"/>
              <a:gd name="T1" fmla="*/ 73 h 144"/>
              <a:gd name="T2" fmla="*/ 140 w 144"/>
              <a:gd name="T3" fmla="*/ 50 h 144"/>
              <a:gd name="T4" fmla="*/ 130 w 144"/>
              <a:gd name="T5" fmla="*/ 31 h 144"/>
              <a:gd name="T6" fmla="*/ 115 w 144"/>
              <a:gd name="T7" fmla="*/ 14 h 144"/>
              <a:gd name="T8" fmla="*/ 94 w 144"/>
              <a:gd name="T9" fmla="*/ 4 h 144"/>
              <a:gd name="T10" fmla="*/ 73 w 144"/>
              <a:gd name="T11" fmla="*/ 0 h 144"/>
              <a:gd name="T12" fmla="*/ 50 w 144"/>
              <a:gd name="T13" fmla="*/ 4 h 144"/>
              <a:gd name="T14" fmla="*/ 30 w 144"/>
              <a:gd name="T15" fmla="*/ 14 h 144"/>
              <a:gd name="T16" fmla="*/ 13 w 144"/>
              <a:gd name="T17" fmla="*/ 31 h 144"/>
              <a:gd name="T18" fmla="*/ 3 w 144"/>
              <a:gd name="T19" fmla="*/ 50 h 144"/>
              <a:gd name="T20" fmla="*/ 0 w 144"/>
              <a:gd name="T21" fmla="*/ 73 h 144"/>
              <a:gd name="T22" fmla="*/ 3 w 144"/>
              <a:gd name="T23" fmla="*/ 94 h 144"/>
              <a:gd name="T24" fmla="*/ 13 w 144"/>
              <a:gd name="T25" fmla="*/ 115 h 144"/>
              <a:gd name="T26" fmla="*/ 30 w 144"/>
              <a:gd name="T27" fmla="*/ 131 h 144"/>
              <a:gd name="T28" fmla="*/ 50 w 144"/>
              <a:gd name="T29" fmla="*/ 140 h 144"/>
              <a:gd name="T30" fmla="*/ 73 w 144"/>
              <a:gd name="T31" fmla="*/ 144 h 144"/>
              <a:gd name="T32" fmla="*/ 94 w 144"/>
              <a:gd name="T33" fmla="*/ 140 h 144"/>
              <a:gd name="T34" fmla="*/ 115 w 144"/>
              <a:gd name="T35" fmla="*/ 131 h 144"/>
              <a:gd name="T36" fmla="*/ 130 w 144"/>
              <a:gd name="T37" fmla="*/ 115 h 144"/>
              <a:gd name="T38" fmla="*/ 140 w 144"/>
              <a:gd name="T39" fmla="*/ 94 h 144"/>
              <a:gd name="T40" fmla="*/ 144 w 144"/>
              <a:gd name="T41" fmla="*/ 7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4" h="144">
                <a:moveTo>
                  <a:pt x="144" y="73"/>
                </a:moveTo>
                <a:lnTo>
                  <a:pt x="140" y="50"/>
                </a:lnTo>
                <a:lnTo>
                  <a:pt x="130" y="31"/>
                </a:lnTo>
                <a:lnTo>
                  <a:pt x="115" y="14"/>
                </a:lnTo>
                <a:lnTo>
                  <a:pt x="94" y="4"/>
                </a:lnTo>
                <a:lnTo>
                  <a:pt x="73" y="0"/>
                </a:lnTo>
                <a:lnTo>
                  <a:pt x="50" y="4"/>
                </a:lnTo>
                <a:lnTo>
                  <a:pt x="30" y="14"/>
                </a:lnTo>
                <a:lnTo>
                  <a:pt x="13" y="31"/>
                </a:lnTo>
                <a:lnTo>
                  <a:pt x="3" y="50"/>
                </a:lnTo>
                <a:lnTo>
                  <a:pt x="0" y="73"/>
                </a:lnTo>
                <a:lnTo>
                  <a:pt x="3" y="94"/>
                </a:lnTo>
                <a:lnTo>
                  <a:pt x="13" y="115"/>
                </a:lnTo>
                <a:lnTo>
                  <a:pt x="30" y="131"/>
                </a:lnTo>
                <a:lnTo>
                  <a:pt x="50" y="140"/>
                </a:lnTo>
                <a:lnTo>
                  <a:pt x="73" y="144"/>
                </a:lnTo>
                <a:lnTo>
                  <a:pt x="94" y="140"/>
                </a:lnTo>
                <a:lnTo>
                  <a:pt x="115" y="131"/>
                </a:lnTo>
                <a:lnTo>
                  <a:pt x="130" y="115"/>
                </a:lnTo>
                <a:lnTo>
                  <a:pt x="140" y="94"/>
                </a:lnTo>
                <a:lnTo>
                  <a:pt x="144" y="73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3398" name="Freeform 6"/>
          <p:cNvSpPr>
            <a:spLocks/>
          </p:cNvSpPr>
          <p:nvPr/>
        </p:nvSpPr>
        <p:spPr bwMode="auto">
          <a:xfrm>
            <a:off x="5238750" y="100013"/>
            <a:ext cx="228600" cy="228600"/>
          </a:xfrm>
          <a:custGeom>
            <a:avLst/>
            <a:gdLst>
              <a:gd name="T0" fmla="*/ 144 w 144"/>
              <a:gd name="T1" fmla="*/ 73 h 144"/>
              <a:gd name="T2" fmla="*/ 141 w 144"/>
              <a:gd name="T3" fmla="*/ 50 h 144"/>
              <a:gd name="T4" fmla="*/ 131 w 144"/>
              <a:gd name="T5" fmla="*/ 29 h 144"/>
              <a:gd name="T6" fmla="*/ 114 w 144"/>
              <a:gd name="T7" fmla="*/ 14 h 144"/>
              <a:gd name="T8" fmla="*/ 95 w 144"/>
              <a:gd name="T9" fmla="*/ 4 h 144"/>
              <a:gd name="T10" fmla="*/ 72 w 144"/>
              <a:gd name="T11" fmla="*/ 0 h 144"/>
              <a:gd name="T12" fmla="*/ 50 w 144"/>
              <a:gd name="T13" fmla="*/ 4 h 144"/>
              <a:gd name="T14" fmla="*/ 29 w 144"/>
              <a:gd name="T15" fmla="*/ 14 h 144"/>
              <a:gd name="T16" fmla="*/ 14 w 144"/>
              <a:gd name="T17" fmla="*/ 29 h 144"/>
              <a:gd name="T18" fmla="*/ 4 w 144"/>
              <a:gd name="T19" fmla="*/ 50 h 144"/>
              <a:gd name="T20" fmla="*/ 0 w 144"/>
              <a:gd name="T21" fmla="*/ 73 h 144"/>
              <a:gd name="T22" fmla="*/ 4 w 144"/>
              <a:gd name="T23" fmla="*/ 94 h 144"/>
              <a:gd name="T24" fmla="*/ 14 w 144"/>
              <a:gd name="T25" fmla="*/ 116 h 144"/>
              <a:gd name="T26" fmla="*/ 29 w 144"/>
              <a:gd name="T27" fmla="*/ 131 h 144"/>
              <a:gd name="T28" fmla="*/ 50 w 144"/>
              <a:gd name="T29" fmla="*/ 140 h 144"/>
              <a:gd name="T30" fmla="*/ 72 w 144"/>
              <a:gd name="T31" fmla="*/ 144 h 144"/>
              <a:gd name="T32" fmla="*/ 95 w 144"/>
              <a:gd name="T33" fmla="*/ 140 h 144"/>
              <a:gd name="T34" fmla="*/ 114 w 144"/>
              <a:gd name="T35" fmla="*/ 131 h 144"/>
              <a:gd name="T36" fmla="*/ 131 w 144"/>
              <a:gd name="T37" fmla="*/ 116 h 144"/>
              <a:gd name="T38" fmla="*/ 141 w 144"/>
              <a:gd name="T39" fmla="*/ 94 h 144"/>
              <a:gd name="T40" fmla="*/ 144 w 144"/>
              <a:gd name="T41" fmla="*/ 7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4" h="144">
                <a:moveTo>
                  <a:pt x="144" y="73"/>
                </a:moveTo>
                <a:lnTo>
                  <a:pt x="141" y="50"/>
                </a:lnTo>
                <a:lnTo>
                  <a:pt x="131" y="29"/>
                </a:lnTo>
                <a:lnTo>
                  <a:pt x="114" y="14"/>
                </a:lnTo>
                <a:lnTo>
                  <a:pt x="95" y="4"/>
                </a:lnTo>
                <a:lnTo>
                  <a:pt x="72" y="0"/>
                </a:lnTo>
                <a:lnTo>
                  <a:pt x="50" y="4"/>
                </a:lnTo>
                <a:lnTo>
                  <a:pt x="29" y="14"/>
                </a:lnTo>
                <a:lnTo>
                  <a:pt x="14" y="29"/>
                </a:lnTo>
                <a:lnTo>
                  <a:pt x="4" y="50"/>
                </a:lnTo>
                <a:lnTo>
                  <a:pt x="0" y="73"/>
                </a:lnTo>
                <a:lnTo>
                  <a:pt x="4" y="94"/>
                </a:lnTo>
                <a:lnTo>
                  <a:pt x="14" y="116"/>
                </a:lnTo>
                <a:lnTo>
                  <a:pt x="29" y="131"/>
                </a:lnTo>
                <a:lnTo>
                  <a:pt x="50" y="140"/>
                </a:lnTo>
                <a:lnTo>
                  <a:pt x="72" y="144"/>
                </a:lnTo>
                <a:lnTo>
                  <a:pt x="95" y="140"/>
                </a:lnTo>
                <a:lnTo>
                  <a:pt x="114" y="131"/>
                </a:lnTo>
                <a:lnTo>
                  <a:pt x="131" y="116"/>
                </a:lnTo>
                <a:lnTo>
                  <a:pt x="141" y="94"/>
                </a:lnTo>
                <a:lnTo>
                  <a:pt x="144" y="73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3399" name="Rectangle 7"/>
          <p:cNvSpPr>
            <a:spLocks noChangeArrowheads="1"/>
          </p:cNvSpPr>
          <p:nvPr/>
        </p:nvSpPr>
        <p:spPr bwMode="auto">
          <a:xfrm>
            <a:off x="5867400" y="685800"/>
            <a:ext cx="762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en-US" altLang="en-US" sz="1400"/>
          </a:p>
        </p:txBody>
      </p:sp>
      <p:sp>
        <p:nvSpPr>
          <p:cNvPr id="443400" name="Line 8"/>
          <p:cNvSpPr>
            <a:spLocks noChangeShapeType="1"/>
          </p:cNvSpPr>
          <p:nvPr/>
        </p:nvSpPr>
        <p:spPr bwMode="auto">
          <a:xfrm>
            <a:off x="5443539" y="285750"/>
            <a:ext cx="439737" cy="36353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401" name="Freeform 9"/>
          <p:cNvSpPr>
            <a:spLocks/>
          </p:cNvSpPr>
          <p:nvPr/>
        </p:nvSpPr>
        <p:spPr bwMode="auto">
          <a:xfrm>
            <a:off x="6400800" y="152400"/>
            <a:ext cx="228600" cy="228600"/>
          </a:xfrm>
          <a:custGeom>
            <a:avLst/>
            <a:gdLst>
              <a:gd name="T0" fmla="*/ 144 w 144"/>
              <a:gd name="T1" fmla="*/ 73 h 144"/>
              <a:gd name="T2" fmla="*/ 141 w 144"/>
              <a:gd name="T3" fmla="*/ 50 h 144"/>
              <a:gd name="T4" fmla="*/ 131 w 144"/>
              <a:gd name="T5" fmla="*/ 29 h 144"/>
              <a:gd name="T6" fmla="*/ 116 w 144"/>
              <a:gd name="T7" fmla="*/ 14 h 144"/>
              <a:gd name="T8" fmla="*/ 95 w 144"/>
              <a:gd name="T9" fmla="*/ 4 h 144"/>
              <a:gd name="T10" fmla="*/ 73 w 144"/>
              <a:gd name="T11" fmla="*/ 0 h 144"/>
              <a:gd name="T12" fmla="*/ 50 w 144"/>
              <a:gd name="T13" fmla="*/ 4 h 144"/>
              <a:gd name="T14" fmla="*/ 31 w 144"/>
              <a:gd name="T15" fmla="*/ 14 h 144"/>
              <a:gd name="T16" fmla="*/ 14 w 144"/>
              <a:gd name="T17" fmla="*/ 29 h 144"/>
              <a:gd name="T18" fmla="*/ 4 w 144"/>
              <a:gd name="T19" fmla="*/ 50 h 144"/>
              <a:gd name="T20" fmla="*/ 0 w 144"/>
              <a:gd name="T21" fmla="*/ 73 h 144"/>
              <a:gd name="T22" fmla="*/ 4 w 144"/>
              <a:gd name="T23" fmla="*/ 94 h 144"/>
              <a:gd name="T24" fmla="*/ 14 w 144"/>
              <a:gd name="T25" fmla="*/ 116 h 144"/>
              <a:gd name="T26" fmla="*/ 31 w 144"/>
              <a:gd name="T27" fmla="*/ 131 h 144"/>
              <a:gd name="T28" fmla="*/ 50 w 144"/>
              <a:gd name="T29" fmla="*/ 140 h 144"/>
              <a:gd name="T30" fmla="*/ 73 w 144"/>
              <a:gd name="T31" fmla="*/ 144 h 144"/>
              <a:gd name="T32" fmla="*/ 95 w 144"/>
              <a:gd name="T33" fmla="*/ 140 h 144"/>
              <a:gd name="T34" fmla="*/ 116 w 144"/>
              <a:gd name="T35" fmla="*/ 131 h 144"/>
              <a:gd name="T36" fmla="*/ 131 w 144"/>
              <a:gd name="T37" fmla="*/ 116 h 144"/>
              <a:gd name="T38" fmla="*/ 141 w 144"/>
              <a:gd name="T39" fmla="*/ 94 h 144"/>
              <a:gd name="T40" fmla="*/ 144 w 144"/>
              <a:gd name="T41" fmla="*/ 7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4" h="144">
                <a:moveTo>
                  <a:pt x="144" y="73"/>
                </a:moveTo>
                <a:lnTo>
                  <a:pt x="141" y="50"/>
                </a:lnTo>
                <a:lnTo>
                  <a:pt x="131" y="29"/>
                </a:lnTo>
                <a:lnTo>
                  <a:pt x="116" y="14"/>
                </a:lnTo>
                <a:lnTo>
                  <a:pt x="95" y="4"/>
                </a:lnTo>
                <a:lnTo>
                  <a:pt x="73" y="0"/>
                </a:lnTo>
                <a:lnTo>
                  <a:pt x="50" y="4"/>
                </a:lnTo>
                <a:lnTo>
                  <a:pt x="31" y="14"/>
                </a:lnTo>
                <a:lnTo>
                  <a:pt x="14" y="29"/>
                </a:lnTo>
                <a:lnTo>
                  <a:pt x="4" y="50"/>
                </a:lnTo>
                <a:lnTo>
                  <a:pt x="0" y="73"/>
                </a:lnTo>
                <a:lnTo>
                  <a:pt x="4" y="94"/>
                </a:lnTo>
                <a:lnTo>
                  <a:pt x="14" y="116"/>
                </a:lnTo>
                <a:lnTo>
                  <a:pt x="31" y="131"/>
                </a:lnTo>
                <a:lnTo>
                  <a:pt x="50" y="140"/>
                </a:lnTo>
                <a:lnTo>
                  <a:pt x="73" y="144"/>
                </a:lnTo>
                <a:lnTo>
                  <a:pt x="95" y="140"/>
                </a:lnTo>
                <a:lnTo>
                  <a:pt x="116" y="131"/>
                </a:lnTo>
                <a:lnTo>
                  <a:pt x="131" y="116"/>
                </a:lnTo>
                <a:lnTo>
                  <a:pt x="141" y="94"/>
                </a:lnTo>
                <a:lnTo>
                  <a:pt x="144" y="73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3402" name="Freeform 10"/>
          <p:cNvSpPr>
            <a:spLocks/>
          </p:cNvSpPr>
          <p:nvPr/>
        </p:nvSpPr>
        <p:spPr bwMode="auto">
          <a:xfrm>
            <a:off x="6951663" y="658813"/>
            <a:ext cx="228600" cy="228600"/>
          </a:xfrm>
          <a:custGeom>
            <a:avLst/>
            <a:gdLst>
              <a:gd name="T0" fmla="*/ 144 w 144"/>
              <a:gd name="T1" fmla="*/ 71 h 144"/>
              <a:gd name="T2" fmla="*/ 141 w 144"/>
              <a:gd name="T3" fmla="*/ 50 h 144"/>
              <a:gd name="T4" fmla="*/ 131 w 144"/>
              <a:gd name="T5" fmla="*/ 28 h 144"/>
              <a:gd name="T6" fmla="*/ 114 w 144"/>
              <a:gd name="T7" fmla="*/ 13 h 144"/>
              <a:gd name="T8" fmla="*/ 95 w 144"/>
              <a:gd name="T9" fmla="*/ 4 h 144"/>
              <a:gd name="T10" fmla="*/ 72 w 144"/>
              <a:gd name="T11" fmla="*/ 0 h 144"/>
              <a:gd name="T12" fmla="*/ 50 w 144"/>
              <a:gd name="T13" fmla="*/ 4 h 144"/>
              <a:gd name="T14" fmla="*/ 29 w 144"/>
              <a:gd name="T15" fmla="*/ 13 h 144"/>
              <a:gd name="T16" fmla="*/ 14 w 144"/>
              <a:gd name="T17" fmla="*/ 28 h 144"/>
              <a:gd name="T18" fmla="*/ 4 w 144"/>
              <a:gd name="T19" fmla="*/ 50 h 144"/>
              <a:gd name="T20" fmla="*/ 0 w 144"/>
              <a:gd name="T21" fmla="*/ 71 h 144"/>
              <a:gd name="T22" fmla="*/ 4 w 144"/>
              <a:gd name="T23" fmla="*/ 94 h 144"/>
              <a:gd name="T24" fmla="*/ 14 w 144"/>
              <a:gd name="T25" fmla="*/ 115 h 144"/>
              <a:gd name="T26" fmla="*/ 29 w 144"/>
              <a:gd name="T27" fmla="*/ 130 h 144"/>
              <a:gd name="T28" fmla="*/ 50 w 144"/>
              <a:gd name="T29" fmla="*/ 140 h 144"/>
              <a:gd name="T30" fmla="*/ 72 w 144"/>
              <a:gd name="T31" fmla="*/ 144 h 144"/>
              <a:gd name="T32" fmla="*/ 95 w 144"/>
              <a:gd name="T33" fmla="*/ 140 h 144"/>
              <a:gd name="T34" fmla="*/ 114 w 144"/>
              <a:gd name="T35" fmla="*/ 130 h 144"/>
              <a:gd name="T36" fmla="*/ 131 w 144"/>
              <a:gd name="T37" fmla="*/ 115 h 144"/>
              <a:gd name="T38" fmla="*/ 141 w 144"/>
              <a:gd name="T39" fmla="*/ 94 h 144"/>
              <a:gd name="T40" fmla="*/ 144 w 144"/>
              <a:gd name="T41" fmla="*/ 71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4" h="144">
                <a:moveTo>
                  <a:pt x="144" y="71"/>
                </a:moveTo>
                <a:lnTo>
                  <a:pt x="141" y="50"/>
                </a:lnTo>
                <a:lnTo>
                  <a:pt x="131" y="28"/>
                </a:lnTo>
                <a:lnTo>
                  <a:pt x="114" y="13"/>
                </a:lnTo>
                <a:lnTo>
                  <a:pt x="95" y="4"/>
                </a:lnTo>
                <a:lnTo>
                  <a:pt x="72" y="0"/>
                </a:lnTo>
                <a:lnTo>
                  <a:pt x="50" y="4"/>
                </a:lnTo>
                <a:lnTo>
                  <a:pt x="29" y="13"/>
                </a:lnTo>
                <a:lnTo>
                  <a:pt x="14" y="28"/>
                </a:lnTo>
                <a:lnTo>
                  <a:pt x="4" y="50"/>
                </a:lnTo>
                <a:lnTo>
                  <a:pt x="0" y="71"/>
                </a:lnTo>
                <a:lnTo>
                  <a:pt x="4" y="94"/>
                </a:lnTo>
                <a:lnTo>
                  <a:pt x="14" y="115"/>
                </a:lnTo>
                <a:lnTo>
                  <a:pt x="29" y="130"/>
                </a:lnTo>
                <a:lnTo>
                  <a:pt x="50" y="140"/>
                </a:lnTo>
                <a:lnTo>
                  <a:pt x="72" y="144"/>
                </a:lnTo>
                <a:lnTo>
                  <a:pt x="95" y="140"/>
                </a:lnTo>
                <a:lnTo>
                  <a:pt x="114" y="130"/>
                </a:lnTo>
                <a:lnTo>
                  <a:pt x="131" y="115"/>
                </a:lnTo>
                <a:lnTo>
                  <a:pt x="141" y="94"/>
                </a:lnTo>
                <a:lnTo>
                  <a:pt x="144" y="71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3403" name="Line 11"/>
          <p:cNvSpPr>
            <a:spLocks noChangeShapeType="1"/>
          </p:cNvSpPr>
          <p:nvPr/>
        </p:nvSpPr>
        <p:spPr bwMode="auto">
          <a:xfrm flipV="1">
            <a:off x="4892676" y="735014"/>
            <a:ext cx="917575" cy="317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404" name="Rectangle 12"/>
          <p:cNvSpPr>
            <a:spLocks noChangeArrowheads="1"/>
          </p:cNvSpPr>
          <p:nvPr/>
        </p:nvSpPr>
        <p:spPr bwMode="auto">
          <a:xfrm>
            <a:off x="6553200" y="533400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endParaRPr lang="en-US" altLang="en-US" sz="1400"/>
          </a:p>
        </p:txBody>
      </p:sp>
      <p:sp>
        <p:nvSpPr>
          <p:cNvPr id="443405" name="Text Box 13"/>
          <p:cNvSpPr txBox="1">
            <a:spLocks noChangeArrowheads="1"/>
          </p:cNvSpPr>
          <p:nvPr/>
        </p:nvSpPr>
        <p:spPr bwMode="auto">
          <a:xfrm>
            <a:off x="1981200" y="1143000"/>
            <a:ext cx="57912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Tree vertices           Remaining vertices</a:t>
            </a:r>
          </a:p>
          <a:p>
            <a:pPr algn="l">
              <a:spcBef>
                <a:spcPct val="50000"/>
              </a:spcBef>
            </a:pPr>
            <a:r>
              <a:rPr lang="en-US" altLang="en-US"/>
              <a:t>     a(-,0)            </a:t>
            </a:r>
            <a:r>
              <a:rPr lang="en-US" altLang="en-US" u="sng"/>
              <a:t>b(a,3)</a:t>
            </a:r>
            <a:r>
              <a:rPr lang="en-US" altLang="en-US"/>
              <a:t>  c(-,</a:t>
            </a:r>
            <a:r>
              <a:rPr lang="en-US" altLang="en-US">
                <a:cs typeface="Times New Roman" panose="02020603050405020304" pitchFamily="18" charset="0"/>
              </a:rPr>
              <a:t>∞)  d(a,7)  e(-,</a:t>
            </a:r>
            <a:r>
              <a:rPr lang="en-US" altLang="en-US"/>
              <a:t>∞)</a:t>
            </a:r>
          </a:p>
        </p:txBody>
      </p:sp>
      <p:grpSp>
        <p:nvGrpSpPr>
          <p:cNvPr id="443406" name="Group 14"/>
          <p:cNvGrpSpPr>
            <a:grpSpLocks/>
          </p:cNvGrpSpPr>
          <p:nvPr/>
        </p:nvGrpSpPr>
        <p:grpSpPr bwMode="auto">
          <a:xfrm>
            <a:off x="4724402" y="0"/>
            <a:ext cx="2386013" cy="901700"/>
            <a:chOff x="2016" y="0"/>
            <a:chExt cx="1503" cy="568"/>
          </a:xfrm>
        </p:grpSpPr>
        <p:sp>
          <p:nvSpPr>
            <p:cNvPr id="443407" name="Rectangle 15"/>
            <p:cNvSpPr>
              <a:spLocks noChangeArrowheads="1"/>
            </p:cNvSpPr>
            <p:nvPr/>
          </p:nvSpPr>
          <p:spPr bwMode="auto">
            <a:xfrm>
              <a:off x="2016" y="384"/>
              <a:ext cx="8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US" altLang="en-US" sz="1400"/>
            </a:p>
          </p:txBody>
        </p:sp>
        <p:sp>
          <p:nvSpPr>
            <p:cNvPr id="443408" name="Rectangle 16"/>
            <p:cNvSpPr>
              <a:spLocks noChangeArrowheads="1"/>
            </p:cNvSpPr>
            <p:nvPr/>
          </p:nvSpPr>
          <p:spPr bwMode="auto">
            <a:xfrm>
              <a:off x="2404" y="77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b</a:t>
              </a:r>
              <a:endParaRPr lang="en-US" altLang="en-US" sz="1400"/>
            </a:p>
          </p:txBody>
        </p:sp>
        <p:sp>
          <p:nvSpPr>
            <p:cNvPr id="443409" name="Freeform 17"/>
            <p:cNvSpPr>
              <a:spLocks/>
            </p:cNvSpPr>
            <p:nvPr/>
          </p:nvSpPr>
          <p:spPr bwMode="auto">
            <a:xfrm>
              <a:off x="2698" y="405"/>
              <a:ext cx="145" cy="144"/>
            </a:xfrm>
            <a:custGeom>
              <a:avLst/>
              <a:gdLst>
                <a:gd name="T0" fmla="*/ 145 w 145"/>
                <a:gd name="T1" fmla="*/ 73 h 144"/>
                <a:gd name="T2" fmla="*/ 142 w 145"/>
                <a:gd name="T3" fmla="*/ 50 h 144"/>
                <a:gd name="T4" fmla="*/ 130 w 145"/>
                <a:gd name="T5" fmla="*/ 31 h 144"/>
                <a:gd name="T6" fmla="*/ 115 w 145"/>
                <a:gd name="T7" fmla="*/ 14 h 144"/>
                <a:gd name="T8" fmla="*/ 96 w 145"/>
                <a:gd name="T9" fmla="*/ 4 h 144"/>
                <a:gd name="T10" fmla="*/ 73 w 145"/>
                <a:gd name="T11" fmla="*/ 0 h 144"/>
                <a:gd name="T12" fmla="*/ 50 w 145"/>
                <a:gd name="T13" fmla="*/ 4 h 144"/>
                <a:gd name="T14" fmla="*/ 30 w 145"/>
                <a:gd name="T15" fmla="*/ 14 h 144"/>
                <a:gd name="T16" fmla="*/ 15 w 145"/>
                <a:gd name="T17" fmla="*/ 31 h 144"/>
                <a:gd name="T18" fmla="*/ 3 w 145"/>
                <a:gd name="T19" fmla="*/ 50 h 144"/>
                <a:gd name="T20" fmla="*/ 0 w 145"/>
                <a:gd name="T21" fmla="*/ 73 h 144"/>
                <a:gd name="T22" fmla="*/ 3 w 145"/>
                <a:gd name="T23" fmla="*/ 94 h 144"/>
                <a:gd name="T24" fmla="*/ 15 w 145"/>
                <a:gd name="T25" fmla="*/ 115 h 144"/>
                <a:gd name="T26" fmla="*/ 30 w 145"/>
                <a:gd name="T27" fmla="*/ 131 h 144"/>
                <a:gd name="T28" fmla="*/ 50 w 145"/>
                <a:gd name="T29" fmla="*/ 140 h 144"/>
                <a:gd name="T30" fmla="*/ 73 w 145"/>
                <a:gd name="T31" fmla="*/ 144 h 144"/>
                <a:gd name="T32" fmla="*/ 96 w 145"/>
                <a:gd name="T33" fmla="*/ 140 h 144"/>
                <a:gd name="T34" fmla="*/ 115 w 145"/>
                <a:gd name="T35" fmla="*/ 131 h 144"/>
                <a:gd name="T36" fmla="*/ 130 w 145"/>
                <a:gd name="T37" fmla="*/ 115 h 144"/>
                <a:gd name="T38" fmla="*/ 142 w 145"/>
                <a:gd name="T39" fmla="*/ 94 h 144"/>
                <a:gd name="T40" fmla="*/ 145 w 145"/>
                <a:gd name="T41" fmla="*/ 73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5" h="144">
                  <a:moveTo>
                    <a:pt x="145" y="73"/>
                  </a:moveTo>
                  <a:lnTo>
                    <a:pt x="142" y="50"/>
                  </a:lnTo>
                  <a:lnTo>
                    <a:pt x="130" y="31"/>
                  </a:lnTo>
                  <a:lnTo>
                    <a:pt x="115" y="14"/>
                  </a:lnTo>
                  <a:lnTo>
                    <a:pt x="96" y="4"/>
                  </a:lnTo>
                  <a:lnTo>
                    <a:pt x="73" y="0"/>
                  </a:lnTo>
                  <a:lnTo>
                    <a:pt x="50" y="4"/>
                  </a:lnTo>
                  <a:lnTo>
                    <a:pt x="30" y="14"/>
                  </a:lnTo>
                  <a:lnTo>
                    <a:pt x="15" y="31"/>
                  </a:lnTo>
                  <a:lnTo>
                    <a:pt x="3" y="50"/>
                  </a:lnTo>
                  <a:lnTo>
                    <a:pt x="0" y="73"/>
                  </a:lnTo>
                  <a:lnTo>
                    <a:pt x="3" y="94"/>
                  </a:lnTo>
                  <a:lnTo>
                    <a:pt x="15" y="115"/>
                  </a:lnTo>
                  <a:lnTo>
                    <a:pt x="30" y="131"/>
                  </a:lnTo>
                  <a:lnTo>
                    <a:pt x="50" y="140"/>
                  </a:lnTo>
                  <a:lnTo>
                    <a:pt x="73" y="144"/>
                  </a:lnTo>
                  <a:lnTo>
                    <a:pt x="96" y="140"/>
                  </a:lnTo>
                  <a:lnTo>
                    <a:pt x="115" y="131"/>
                  </a:lnTo>
                  <a:lnTo>
                    <a:pt x="130" y="115"/>
                  </a:lnTo>
                  <a:lnTo>
                    <a:pt x="142" y="94"/>
                  </a:lnTo>
                  <a:lnTo>
                    <a:pt x="145" y="73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3410" name="Rectangle 18"/>
            <p:cNvSpPr>
              <a:spLocks noChangeArrowheads="1"/>
            </p:cNvSpPr>
            <p:nvPr/>
          </p:nvSpPr>
          <p:spPr bwMode="auto">
            <a:xfrm>
              <a:off x="2781" y="0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443411" name="Line 19"/>
            <p:cNvSpPr>
              <a:spLocks noChangeShapeType="1"/>
            </p:cNvSpPr>
            <p:nvPr/>
          </p:nvSpPr>
          <p:spPr bwMode="auto">
            <a:xfrm flipH="1">
              <a:off x="2079" y="177"/>
              <a:ext cx="273" cy="23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3412" name="Rectangle 20"/>
            <p:cNvSpPr>
              <a:spLocks noChangeArrowheads="1"/>
            </p:cNvSpPr>
            <p:nvPr/>
          </p:nvSpPr>
          <p:spPr bwMode="auto">
            <a:xfrm>
              <a:off x="3456" y="432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n-US" altLang="en-US" sz="1400"/>
            </a:p>
          </p:txBody>
        </p:sp>
        <p:sp>
          <p:nvSpPr>
            <p:cNvPr id="443413" name="Line 21"/>
            <p:cNvSpPr>
              <a:spLocks noChangeShapeType="1"/>
            </p:cNvSpPr>
            <p:nvPr/>
          </p:nvSpPr>
          <p:spPr bwMode="auto">
            <a:xfrm flipH="1">
              <a:off x="2801" y="184"/>
              <a:ext cx="273" cy="23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3414" name="Line 22"/>
            <p:cNvSpPr>
              <a:spLocks noChangeShapeType="1"/>
            </p:cNvSpPr>
            <p:nvPr/>
          </p:nvSpPr>
          <p:spPr bwMode="auto">
            <a:xfrm>
              <a:off x="3216" y="192"/>
              <a:ext cx="251" cy="227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3415" name="Line 23"/>
            <p:cNvSpPr>
              <a:spLocks noChangeShapeType="1"/>
            </p:cNvSpPr>
            <p:nvPr/>
          </p:nvSpPr>
          <p:spPr bwMode="auto">
            <a:xfrm flipV="1">
              <a:off x="2483" y="117"/>
              <a:ext cx="579" cy="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3416" name="Rectangle 24"/>
            <p:cNvSpPr>
              <a:spLocks noChangeArrowheads="1"/>
            </p:cNvSpPr>
            <p:nvPr/>
          </p:nvSpPr>
          <p:spPr bwMode="auto">
            <a:xfrm>
              <a:off x="2112" y="192"/>
              <a:ext cx="9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en-US" altLang="en-US" sz="1400"/>
            </a:p>
          </p:txBody>
        </p:sp>
        <p:sp>
          <p:nvSpPr>
            <p:cNvPr id="443417" name="Line 25"/>
            <p:cNvSpPr>
              <a:spLocks noChangeShapeType="1"/>
            </p:cNvSpPr>
            <p:nvPr/>
          </p:nvSpPr>
          <p:spPr bwMode="auto">
            <a:xfrm>
              <a:off x="2842" y="465"/>
              <a:ext cx="581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3418" name="Rectangle 26"/>
            <p:cNvSpPr>
              <a:spLocks noChangeArrowheads="1"/>
            </p:cNvSpPr>
            <p:nvPr/>
          </p:nvSpPr>
          <p:spPr bwMode="auto">
            <a:xfrm>
              <a:off x="2352" y="336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7</a:t>
              </a:r>
              <a:endParaRPr lang="en-US" altLang="en-US" sz="1400"/>
            </a:p>
          </p:txBody>
        </p:sp>
        <p:sp>
          <p:nvSpPr>
            <p:cNvPr id="443419" name="Rectangle 27"/>
            <p:cNvSpPr>
              <a:spLocks noChangeArrowheads="1"/>
            </p:cNvSpPr>
            <p:nvPr/>
          </p:nvSpPr>
          <p:spPr bwMode="auto">
            <a:xfrm>
              <a:off x="3335" y="194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6</a:t>
              </a:r>
              <a:endParaRPr lang="en-US" altLang="en-US" sz="1400"/>
            </a:p>
          </p:txBody>
        </p:sp>
        <p:sp>
          <p:nvSpPr>
            <p:cNvPr id="443420" name="Rectangle 28"/>
            <p:cNvSpPr>
              <a:spLocks noChangeArrowheads="1"/>
            </p:cNvSpPr>
            <p:nvPr/>
          </p:nvSpPr>
          <p:spPr bwMode="auto">
            <a:xfrm>
              <a:off x="2549" y="282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443421" name="Rectangle 29"/>
            <p:cNvSpPr>
              <a:spLocks noChangeArrowheads="1"/>
            </p:cNvSpPr>
            <p:nvPr/>
          </p:nvSpPr>
          <p:spPr bwMode="auto">
            <a:xfrm>
              <a:off x="2976" y="284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en-US" altLang="en-US" sz="1400"/>
            </a:p>
          </p:txBody>
        </p:sp>
        <p:sp>
          <p:nvSpPr>
            <p:cNvPr id="443422" name="Rectangle 30"/>
            <p:cNvSpPr>
              <a:spLocks noChangeArrowheads="1"/>
            </p:cNvSpPr>
            <p:nvPr/>
          </p:nvSpPr>
          <p:spPr bwMode="auto">
            <a:xfrm>
              <a:off x="3072" y="96"/>
              <a:ext cx="14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US" altLang="en-US" sz="1400"/>
            </a:p>
          </p:txBody>
        </p:sp>
      </p:grpSp>
      <p:sp>
        <p:nvSpPr>
          <p:cNvPr id="443423" name="Freeform 31"/>
          <p:cNvSpPr>
            <a:spLocks/>
          </p:cNvSpPr>
          <p:nvPr/>
        </p:nvSpPr>
        <p:spPr bwMode="auto">
          <a:xfrm>
            <a:off x="7848600" y="2057400"/>
            <a:ext cx="228600" cy="228600"/>
          </a:xfrm>
          <a:custGeom>
            <a:avLst/>
            <a:gdLst>
              <a:gd name="T0" fmla="*/ 144 w 144"/>
              <a:gd name="T1" fmla="*/ 73 h 144"/>
              <a:gd name="T2" fmla="*/ 140 w 144"/>
              <a:gd name="T3" fmla="*/ 50 h 144"/>
              <a:gd name="T4" fmla="*/ 130 w 144"/>
              <a:gd name="T5" fmla="*/ 31 h 144"/>
              <a:gd name="T6" fmla="*/ 115 w 144"/>
              <a:gd name="T7" fmla="*/ 14 h 144"/>
              <a:gd name="T8" fmla="*/ 94 w 144"/>
              <a:gd name="T9" fmla="*/ 4 h 144"/>
              <a:gd name="T10" fmla="*/ 73 w 144"/>
              <a:gd name="T11" fmla="*/ 0 h 144"/>
              <a:gd name="T12" fmla="*/ 50 w 144"/>
              <a:gd name="T13" fmla="*/ 4 h 144"/>
              <a:gd name="T14" fmla="*/ 30 w 144"/>
              <a:gd name="T15" fmla="*/ 14 h 144"/>
              <a:gd name="T16" fmla="*/ 13 w 144"/>
              <a:gd name="T17" fmla="*/ 31 h 144"/>
              <a:gd name="T18" fmla="*/ 3 w 144"/>
              <a:gd name="T19" fmla="*/ 50 h 144"/>
              <a:gd name="T20" fmla="*/ 0 w 144"/>
              <a:gd name="T21" fmla="*/ 73 h 144"/>
              <a:gd name="T22" fmla="*/ 3 w 144"/>
              <a:gd name="T23" fmla="*/ 94 h 144"/>
              <a:gd name="T24" fmla="*/ 13 w 144"/>
              <a:gd name="T25" fmla="*/ 115 h 144"/>
              <a:gd name="T26" fmla="*/ 30 w 144"/>
              <a:gd name="T27" fmla="*/ 131 h 144"/>
              <a:gd name="T28" fmla="*/ 50 w 144"/>
              <a:gd name="T29" fmla="*/ 140 h 144"/>
              <a:gd name="T30" fmla="*/ 73 w 144"/>
              <a:gd name="T31" fmla="*/ 144 h 144"/>
              <a:gd name="T32" fmla="*/ 94 w 144"/>
              <a:gd name="T33" fmla="*/ 140 h 144"/>
              <a:gd name="T34" fmla="*/ 115 w 144"/>
              <a:gd name="T35" fmla="*/ 131 h 144"/>
              <a:gd name="T36" fmla="*/ 130 w 144"/>
              <a:gd name="T37" fmla="*/ 115 h 144"/>
              <a:gd name="T38" fmla="*/ 140 w 144"/>
              <a:gd name="T39" fmla="*/ 94 h 144"/>
              <a:gd name="T40" fmla="*/ 144 w 144"/>
              <a:gd name="T41" fmla="*/ 7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4" h="144">
                <a:moveTo>
                  <a:pt x="144" y="73"/>
                </a:moveTo>
                <a:lnTo>
                  <a:pt x="140" y="50"/>
                </a:lnTo>
                <a:lnTo>
                  <a:pt x="130" y="31"/>
                </a:lnTo>
                <a:lnTo>
                  <a:pt x="115" y="14"/>
                </a:lnTo>
                <a:lnTo>
                  <a:pt x="94" y="4"/>
                </a:lnTo>
                <a:lnTo>
                  <a:pt x="73" y="0"/>
                </a:lnTo>
                <a:lnTo>
                  <a:pt x="50" y="4"/>
                </a:lnTo>
                <a:lnTo>
                  <a:pt x="30" y="14"/>
                </a:lnTo>
                <a:lnTo>
                  <a:pt x="13" y="31"/>
                </a:lnTo>
                <a:lnTo>
                  <a:pt x="3" y="50"/>
                </a:lnTo>
                <a:lnTo>
                  <a:pt x="0" y="73"/>
                </a:lnTo>
                <a:lnTo>
                  <a:pt x="3" y="94"/>
                </a:lnTo>
                <a:lnTo>
                  <a:pt x="13" y="115"/>
                </a:lnTo>
                <a:lnTo>
                  <a:pt x="30" y="131"/>
                </a:lnTo>
                <a:lnTo>
                  <a:pt x="50" y="140"/>
                </a:lnTo>
                <a:lnTo>
                  <a:pt x="73" y="144"/>
                </a:lnTo>
                <a:lnTo>
                  <a:pt x="94" y="140"/>
                </a:lnTo>
                <a:lnTo>
                  <a:pt x="115" y="131"/>
                </a:lnTo>
                <a:lnTo>
                  <a:pt x="130" y="115"/>
                </a:lnTo>
                <a:lnTo>
                  <a:pt x="140" y="94"/>
                </a:lnTo>
                <a:lnTo>
                  <a:pt x="144" y="73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3424" name="Freeform 32"/>
          <p:cNvSpPr>
            <a:spLocks/>
          </p:cNvSpPr>
          <p:nvPr/>
        </p:nvSpPr>
        <p:spPr bwMode="auto">
          <a:xfrm>
            <a:off x="8458200" y="1524000"/>
            <a:ext cx="228600" cy="228600"/>
          </a:xfrm>
          <a:custGeom>
            <a:avLst/>
            <a:gdLst>
              <a:gd name="T0" fmla="*/ 144 w 144"/>
              <a:gd name="T1" fmla="*/ 73 h 144"/>
              <a:gd name="T2" fmla="*/ 141 w 144"/>
              <a:gd name="T3" fmla="*/ 50 h 144"/>
              <a:gd name="T4" fmla="*/ 131 w 144"/>
              <a:gd name="T5" fmla="*/ 29 h 144"/>
              <a:gd name="T6" fmla="*/ 114 w 144"/>
              <a:gd name="T7" fmla="*/ 14 h 144"/>
              <a:gd name="T8" fmla="*/ 95 w 144"/>
              <a:gd name="T9" fmla="*/ 4 h 144"/>
              <a:gd name="T10" fmla="*/ 72 w 144"/>
              <a:gd name="T11" fmla="*/ 0 h 144"/>
              <a:gd name="T12" fmla="*/ 50 w 144"/>
              <a:gd name="T13" fmla="*/ 4 h 144"/>
              <a:gd name="T14" fmla="*/ 29 w 144"/>
              <a:gd name="T15" fmla="*/ 14 h 144"/>
              <a:gd name="T16" fmla="*/ 14 w 144"/>
              <a:gd name="T17" fmla="*/ 29 h 144"/>
              <a:gd name="T18" fmla="*/ 4 w 144"/>
              <a:gd name="T19" fmla="*/ 50 h 144"/>
              <a:gd name="T20" fmla="*/ 0 w 144"/>
              <a:gd name="T21" fmla="*/ 73 h 144"/>
              <a:gd name="T22" fmla="*/ 4 w 144"/>
              <a:gd name="T23" fmla="*/ 94 h 144"/>
              <a:gd name="T24" fmla="*/ 14 w 144"/>
              <a:gd name="T25" fmla="*/ 116 h 144"/>
              <a:gd name="T26" fmla="*/ 29 w 144"/>
              <a:gd name="T27" fmla="*/ 131 h 144"/>
              <a:gd name="T28" fmla="*/ 50 w 144"/>
              <a:gd name="T29" fmla="*/ 140 h 144"/>
              <a:gd name="T30" fmla="*/ 72 w 144"/>
              <a:gd name="T31" fmla="*/ 144 h 144"/>
              <a:gd name="T32" fmla="*/ 95 w 144"/>
              <a:gd name="T33" fmla="*/ 140 h 144"/>
              <a:gd name="T34" fmla="*/ 114 w 144"/>
              <a:gd name="T35" fmla="*/ 131 h 144"/>
              <a:gd name="T36" fmla="*/ 131 w 144"/>
              <a:gd name="T37" fmla="*/ 116 h 144"/>
              <a:gd name="T38" fmla="*/ 141 w 144"/>
              <a:gd name="T39" fmla="*/ 94 h 144"/>
              <a:gd name="T40" fmla="*/ 144 w 144"/>
              <a:gd name="T41" fmla="*/ 7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4" h="144">
                <a:moveTo>
                  <a:pt x="144" y="73"/>
                </a:moveTo>
                <a:lnTo>
                  <a:pt x="141" y="50"/>
                </a:lnTo>
                <a:lnTo>
                  <a:pt x="131" y="29"/>
                </a:lnTo>
                <a:lnTo>
                  <a:pt x="114" y="14"/>
                </a:lnTo>
                <a:lnTo>
                  <a:pt x="95" y="4"/>
                </a:lnTo>
                <a:lnTo>
                  <a:pt x="72" y="0"/>
                </a:lnTo>
                <a:lnTo>
                  <a:pt x="50" y="4"/>
                </a:lnTo>
                <a:lnTo>
                  <a:pt x="29" y="14"/>
                </a:lnTo>
                <a:lnTo>
                  <a:pt x="14" y="29"/>
                </a:lnTo>
                <a:lnTo>
                  <a:pt x="4" y="50"/>
                </a:lnTo>
                <a:lnTo>
                  <a:pt x="0" y="73"/>
                </a:lnTo>
                <a:lnTo>
                  <a:pt x="4" y="94"/>
                </a:lnTo>
                <a:lnTo>
                  <a:pt x="14" y="116"/>
                </a:lnTo>
                <a:lnTo>
                  <a:pt x="29" y="131"/>
                </a:lnTo>
                <a:lnTo>
                  <a:pt x="50" y="140"/>
                </a:lnTo>
                <a:lnTo>
                  <a:pt x="72" y="144"/>
                </a:lnTo>
                <a:lnTo>
                  <a:pt x="95" y="140"/>
                </a:lnTo>
                <a:lnTo>
                  <a:pt x="114" y="131"/>
                </a:lnTo>
                <a:lnTo>
                  <a:pt x="131" y="116"/>
                </a:lnTo>
                <a:lnTo>
                  <a:pt x="141" y="94"/>
                </a:lnTo>
                <a:lnTo>
                  <a:pt x="144" y="73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3425" name="Line 33"/>
          <p:cNvSpPr>
            <a:spLocks noChangeShapeType="1"/>
          </p:cNvSpPr>
          <p:nvPr/>
        </p:nvSpPr>
        <p:spPr bwMode="auto">
          <a:xfrm flipH="1">
            <a:off x="9220200" y="1676401"/>
            <a:ext cx="433388" cy="366713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426" name="Line 34"/>
          <p:cNvSpPr>
            <a:spLocks noChangeShapeType="1"/>
          </p:cNvSpPr>
          <p:nvPr/>
        </p:nvSpPr>
        <p:spPr bwMode="auto">
          <a:xfrm>
            <a:off x="9829801" y="1676401"/>
            <a:ext cx="441325" cy="366713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43531" name="Group 139"/>
          <p:cNvGrpSpPr>
            <a:grpSpLocks/>
          </p:cNvGrpSpPr>
          <p:nvPr/>
        </p:nvGrpSpPr>
        <p:grpSpPr bwMode="auto">
          <a:xfrm>
            <a:off x="7924801" y="1371601"/>
            <a:ext cx="2551113" cy="1038225"/>
            <a:chOff x="4032" y="864"/>
            <a:chExt cx="1607" cy="654"/>
          </a:xfrm>
        </p:grpSpPr>
        <p:sp>
          <p:nvSpPr>
            <p:cNvPr id="443428" name="AutoShape 36"/>
            <p:cNvSpPr>
              <a:spLocks noChangeAspect="1" noChangeArrowheads="1" noTextEdit="1"/>
            </p:cNvSpPr>
            <p:nvPr/>
          </p:nvSpPr>
          <p:spPr bwMode="auto">
            <a:xfrm>
              <a:off x="4032" y="864"/>
              <a:ext cx="160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3429" name="Rectangle 37"/>
            <p:cNvSpPr>
              <a:spLocks noChangeArrowheads="1"/>
            </p:cNvSpPr>
            <p:nvPr/>
          </p:nvSpPr>
          <p:spPr bwMode="auto">
            <a:xfrm>
              <a:off x="4032" y="1296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US" altLang="en-US"/>
            </a:p>
          </p:txBody>
        </p:sp>
        <p:sp>
          <p:nvSpPr>
            <p:cNvPr id="443430" name="Rectangle 38"/>
            <p:cNvSpPr>
              <a:spLocks noChangeArrowheads="1"/>
            </p:cNvSpPr>
            <p:nvPr/>
          </p:nvSpPr>
          <p:spPr bwMode="auto">
            <a:xfrm>
              <a:off x="4418" y="960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  <a:latin typeface="Arial" panose="020B0604020202020204" pitchFamily="34" charset="0"/>
                </a:rPr>
                <a:t>b</a:t>
              </a:r>
              <a:endParaRPr lang="en-US" altLang="en-US"/>
            </a:p>
          </p:txBody>
        </p:sp>
        <p:sp>
          <p:nvSpPr>
            <p:cNvPr id="443431" name="Freeform 39"/>
            <p:cNvSpPr>
              <a:spLocks/>
            </p:cNvSpPr>
            <p:nvPr/>
          </p:nvSpPr>
          <p:spPr bwMode="auto">
            <a:xfrm>
              <a:off x="4762" y="1288"/>
              <a:ext cx="145" cy="144"/>
            </a:xfrm>
            <a:custGeom>
              <a:avLst/>
              <a:gdLst>
                <a:gd name="T0" fmla="*/ 145 w 145"/>
                <a:gd name="T1" fmla="*/ 73 h 144"/>
                <a:gd name="T2" fmla="*/ 142 w 145"/>
                <a:gd name="T3" fmla="*/ 50 h 144"/>
                <a:gd name="T4" fmla="*/ 130 w 145"/>
                <a:gd name="T5" fmla="*/ 31 h 144"/>
                <a:gd name="T6" fmla="*/ 115 w 145"/>
                <a:gd name="T7" fmla="*/ 14 h 144"/>
                <a:gd name="T8" fmla="*/ 96 w 145"/>
                <a:gd name="T9" fmla="*/ 4 h 144"/>
                <a:gd name="T10" fmla="*/ 73 w 145"/>
                <a:gd name="T11" fmla="*/ 0 h 144"/>
                <a:gd name="T12" fmla="*/ 50 w 145"/>
                <a:gd name="T13" fmla="*/ 4 h 144"/>
                <a:gd name="T14" fmla="*/ 30 w 145"/>
                <a:gd name="T15" fmla="*/ 14 h 144"/>
                <a:gd name="T16" fmla="*/ 15 w 145"/>
                <a:gd name="T17" fmla="*/ 31 h 144"/>
                <a:gd name="T18" fmla="*/ 3 w 145"/>
                <a:gd name="T19" fmla="*/ 50 h 144"/>
                <a:gd name="T20" fmla="*/ 0 w 145"/>
                <a:gd name="T21" fmla="*/ 73 h 144"/>
                <a:gd name="T22" fmla="*/ 3 w 145"/>
                <a:gd name="T23" fmla="*/ 94 h 144"/>
                <a:gd name="T24" fmla="*/ 15 w 145"/>
                <a:gd name="T25" fmla="*/ 115 h 144"/>
                <a:gd name="T26" fmla="*/ 30 w 145"/>
                <a:gd name="T27" fmla="*/ 131 h 144"/>
                <a:gd name="T28" fmla="*/ 50 w 145"/>
                <a:gd name="T29" fmla="*/ 140 h 144"/>
                <a:gd name="T30" fmla="*/ 73 w 145"/>
                <a:gd name="T31" fmla="*/ 144 h 144"/>
                <a:gd name="T32" fmla="*/ 96 w 145"/>
                <a:gd name="T33" fmla="*/ 140 h 144"/>
                <a:gd name="T34" fmla="*/ 115 w 145"/>
                <a:gd name="T35" fmla="*/ 131 h 144"/>
                <a:gd name="T36" fmla="*/ 130 w 145"/>
                <a:gd name="T37" fmla="*/ 115 h 144"/>
                <a:gd name="T38" fmla="*/ 142 w 145"/>
                <a:gd name="T39" fmla="*/ 94 h 144"/>
                <a:gd name="T40" fmla="*/ 145 w 145"/>
                <a:gd name="T41" fmla="*/ 73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5" h="144">
                  <a:moveTo>
                    <a:pt x="145" y="73"/>
                  </a:moveTo>
                  <a:lnTo>
                    <a:pt x="142" y="50"/>
                  </a:lnTo>
                  <a:lnTo>
                    <a:pt x="130" y="31"/>
                  </a:lnTo>
                  <a:lnTo>
                    <a:pt x="115" y="14"/>
                  </a:lnTo>
                  <a:lnTo>
                    <a:pt x="96" y="4"/>
                  </a:lnTo>
                  <a:lnTo>
                    <a:pt x="73" y="0"/>
                  </a:lnTo>
                  <a:lnTo>
                    <a:pt x="50" y="4"/>
                  </a:lnTo>
                  <a:lnTo>
                    <a:pt x="30" y="14"/>
                  </a:lnTo>
                  <a:lnTo>
                    <a:pt x="15" y="31"/>
                  </a:lnTo>
                  <a:lnTo>
                    <a:pt x="3" y="50"/>
                  </a:lnTo>
                  <a:lnTo>
                    <a:pt x="0" y="73"/>
                  </a:lnTo>
                  <a:lnTo>
                    <a:pt x="3" y="94"/>
                  </a:lnTo>
                  <a:lnTo>
                    <a:pt x="15" y="115"/>
                  </a:lnTo>
                  <a:lnTo>
                    <a:pt x="30" y="131"/>
                  </a:lnTo>
                  <a:lnTo>
                    <a:pt x="50" y="140"/>
                  </a:lnTo>
                  <a:lnTo>
                    <a:pt x="73" y="144"/>
                  </a:lnTo>
                  <a:lnTo>
                    <a:pt x="96" y="140"/>
                  </a:lnTo>
                  <a:lnTo>
                    <a:pt x="115" y="131"/>
                  </a:lnTo>
                  <a:lnTo>
                    <a:pt x="130" y="115"/>
                  </a:lnTo>
                  <a:lnTo>
                    <a:pt x="142" y="94"/>
                  </a:lnTo>
                  <a:lnTo>
                    <a:pt x="145" y="73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3432" name="Rectangle 40"/>
            <p:cNvSpPr>
              <a:spLocks noChangeArrowheads="1"/>
            </p:cNvSpPr>
            <p:nvPr/>
          </p:nvSpPr>
          <p:spPr bwMode="auto">
            <a:xfrm>
              <a:off x="4829" y="1315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  <a:endParaRPr lang="en-US" altLang="en-US"/>
            </a:p>
          </p:txBody>
        </p:sp>
        <p:sp>
          <p:nvSpPr>
            <p:cNvPr id="443433" name="Rectangle 41"/>
            <p:cNvSpPr>
              <a:spLocks noChangeArrowheads="1"/>
            </p:cNvSpPr>
            <p:nvPr/>
          </p:nvSpPr>
          <p:spPr bwMode="auto">
            <a:xfrm>
              <a:off x="4829" y="864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en-US" altLang="en-US" sz="1400"/>
            </a:p>
          </p:txBody>
        </p:sp>
        <p:sp>
          <p:nvSpPr>
            <p:cNvPr id="443434" name="Line 42"/>
            <p:cNvSpPr>
              <a:spLocks noChangeShapeType="1"/>
            </p:cNvSpPr>
            <p:nvPr/>
          </p:nvSpPr>
          <p:spPr bwMode="auto">
            <a:xfrm flipH="1">
              <a:off x="4128" y="1056"/>
              <a:ext cx="240" cy="288"/>
            </a:xfrm>
            <a:prstGeom prst="line">
              <a:avLst/>
            </a:prstGeom>
            <a:noFill/>
            <a:ln w="269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3435" name="Line 43"/>
            <p:cNvSpPr>
              <a:spLocks noChangeShapeType="1"/>
            </p:cNvSpPr>
            <p:nvPr/>
          </p:nvSpPr>
          <p:spPr bwMode="auto">
            <a:xfrm>
              <a:off x="4514" y="1044"/>
              <a:ext cx="277" cy="22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3436" name="Freeform 44"/>
            <p:cNvSpPr>
              <a:spLocks/>
            </p:cNvSpPr>
            <p:nvPr/>
          </p:nvSpPr>
          <p:spPr bwMode="auto">
            <a:xfrm>
              <a:off x="5105" y="927"/>
              <a:ext cx="144" cy="144"/>
            </a:xfrm>
            <a:custGeom>
              <a:avLst/>
              <a:gdLst>
                <a:gd name="T0" fmla="*/ 144 w 144"/>
                <a:gd name="T1" fmla="*/ 73 h 144"/>
                <a:gd name="T2" fmla="*/ 141 w 144"/>
                <a:gd name="T3" fmla="*/ 50 h 144"/>
                <a:gd name="T4" fmla="*/ 131 w 144"/>
                <a:gd name="T5" fmla="*/ 29 h 144"/>
                <a:gd name="T6" fmla="*/ 116 w 144"/>
                <a:gd name="T7" fmla="*/ 14 h 144"/>
                <a:gd name="T8" fmla="*/ 95 w 144"/>
                <a:gd name="T9" fmla="*/ 4 h 144"/>
                <a:gd name="T10" fmla="*/ 73 w 144"/>
                <a:gd name="T11" fmla="*/ 0 h 144"/>
                <a:gd name="T12" fmla="*/ 50 w 144"/>
                <a:gd name="T13" fmla="*/ 4 h 144"/>
                <a:gd name="T14" fmla="*/ 31 w 144"/>
                <a:gd name="T15" fmla="*/ 14 h 144"/>
                <a:gd name="T16" fmla="*/ 14 w 144"/>
                <a:gd name="T17" fmla="*/ 29 h 144"/>
                <a:gd name="T18" fmla="*/ 4 w 144"/>
                <a:gd name="T19" fmla="*/ 50 h 144"/>
                <a:gd name="T20" fmla="*/ 0 w 144"/>
                <a:gd name="T21" fmla="*/ 73 h 144"/>
                <a:gd name="T22" fmla="*/ 4 w 144"/>
                <a:gd name="T23" fmla="*/ 94 h 144"/>
                <a:gd name="T24" fmla="*/ 14 w 144"/>
                <a:gd name="T25" fmla="*/ 116 h 144"/>
                <a:gd name="T26" fmla="*/ 31 w 144"/>
                <a:gd name="T27" fmla="*/ 131 h 144"/>
                <a:gd name="T28" fmla="*/ 50 w 144"/>
                <a:gd name="T29" fmla="*/ 140 h 144"/>
                <a:gd name="T30" fmla="*/ 73 w 144"/>
                <a:gd name="T31" fmla="*/ 144 h 144"/>
                <a:gd name="T32" fmla="*/ 95 w 144"/>
                <a:gd name="T33" fmla="*/ 140 h 144"/>
                <a:gd name="T34" fmla="*/ 116 w 144"/>
                <a:gd name="T35" fmla="*/ 131 h 144"/>
                <a:gd name="T36" fmla="*/ 131 w 144"/>
                <a:gd name="T37" fmla="*/ 116 h 144"/>
                <a:gd name="T38" fmla="*/ 141 w 144"/>
                <a:gd name="T39" fmla="*/ 94 h 144"/>
                <a:gd name="T40" fmla="*/ 144 w 144"/>
                <a:gd name="T41" fmla="*/ 73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4" h="144">
                  <a:moveTo>
                    <a:pt x="144" y="73"/>
                  </a:moveTo>
                  <a:lnTo>
                    <a:pt x="141" y="50"/>
                  </a:lnTo>
                  <a:lnTo>
                    <a:pt x="131" y="29"/>
                  </a:lnTo>
                  <a:lnTo>
                    <a:pt x="116" y="14"/>
                  </a:lnTo>
                  <a:lnTo>
                    <a:pt x="95" y="4"/>
                  </a:lnTo>
                  <a:lnTo>
                    <a:pt x="73" y="0"/>
                  </a:lnTo>
                  <a:lnTo>
                    <a:pt x="50" y="4"/>
                  </a:lnTo>
                  <a:lnTo>
                    <a:pt x="31" y="14"/>
                  </a:lnTo>
                  <a:lnTo>
                    <a:pt x="14" y="29"/>
                  </a:lnTo>
                  <a:lnTo>
                    <a:pt x="4" y="50"/>
                  </a:lnTo>
                  <a:lnTo>
                    <a:pt x="0" y="73"/>
                  </a:lnTo>
                  <a:lnTo>
                    <a:pt x="4" y="94"/>
                  </a:lnTo>
                  <a:lnTo>
                    <a:pt x="14" y="116"/>
                  </a:lnTo>
                  <a:lnTo>
                    <a:pt x="31" y="131"/>
                  </a:lnTo>
                  <a:lnTo>
                    <a:pt x="50" y="140"/>
                  </a:lnTo>
                  <a:lnTo>
                    <a:pt x="73" y="144"/>
                  </a:lnTo>
                  <a:lnTo>
                    <a:pt x="95" y="140"/>
                  </a:lnTo>
                  <a:lnTo>
                    <a:pt x="116" y="131"/>
                  </a:lnTo>
                  <a:lnTo>
                    <a:pt x="131" y="116"/>
                  </a:lnTo>
                  <a:lnTo>
                    <a:pt x="141" y="94"/>
                  </a:lnTo>
                  <a:lnTo>
                    <a:pt x="144" y="73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3437" name="Rectangle 45"/>
            <p:cNvSpPr>
              <a:spLocks noChangeArrowheads="1"/>
            </p:cNvSpPr>
            <p:nvPr/>
          </p:nvSpPr>
          <p:spPr bwMode="auto">
            <a:xfrm>
              <a:off x="5165" y="960"/>
              <a:ext cx="4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n-US" altLang="en-US"/>
            </a:p>
          </p:txBody>
        </p:sp>
        <p:sp>
          <p:nvSpPr>
            <p:cNvPr id="443438" name="Freeform 46"/>
            <p:cNvSpPr>
              <a:spLocks/>
            </p:cNvSpPr>
            <p:nvPr/>
          </p:nvSpPr>
          <p:spPr bwMode="auto">
            <a:xfrm>
              <a:off x="5464" y="1298"/>
              <a:ext cx="144" cy="144"/>
            </a:xfrm>
            <a:custGeom>
              <a:avLst/>
              <a:gdLst>
                <a:gd name="T0" fmla="*/ 144 w 144"/>
                <a:gd name="T1" fmla="*/ 71 h 144"/>
                <a:gd name="T2" fmla="*/ 141 w 144"/>
                <a:gd name="T3" fmla="*/ 50 h 144"/>
                <a:gd name="T4" fmla="*/ 131 w 144"/>
                <a:gd name="T5" fmla="*/ 28 h 144"/>
                <a:gd name="T6" fmla="*/ 114 w 144"/>
                <a:gd name="T7" fmla="*/ 13 h 144"/>
                <a:gd name="T8" fmla="*/ 95 w 144"/>
                <a:gd name="T9" fmla="*/ 4 h 144"/>
                <a:gd name="T10" fmla="*/ 72 w 144"/>
                <a:gd name="T11" fmla="*/ 0 h 144"/>
                <a:gd name="T12" fmla="*/ 50 w 144"/>
                <a:gd name="T13" fmla="*/ 4 h 144"/>
                <a:gd name="T14" fmla="*/ 29 w 144"/>
                <a:gd name="T15" fmla="*/ 13 h 144"/>
                <a:gd name="T16" fmla="*/ 14 w 144"/>
                <a:gd name="T17" fmla="*/ 28 h 144"/>
                <a:gd name="T18" fmla="*/ 4 w 144"/>
                <a:gd name="T19" fmla="*/ 50 h 144"/>
                <a:gd name="T20" fmla="*/ 0 w 144"/>
                <a:gd name="T21" fmla="*/ 71 h 144"/>
                <a:gd name="T22" fmla="*/ 4 w 144"/>
                <a:gd name="T23" fmla="*/ 94 h 144"/>
                <a:gd name="T24" fmla="*/ 14 w 144"/>
                <a:gd name="T25" fmla="*/ 115 h 144"/>
                <a:gd name="T26" fmla="*/ 29 w 144"/>
                <a:gd name="T27" fmla="*/ 130 h 144"/>
                <a:gd name="T28" fmla="*/ 50 w 144"/>
                <a:gd name="T29" fmla="*/ 140 h 144"/>
                <a:gd name="T30" fmla="*/ 72 w 144"/>
                <a:gd name="T31" fmla="*/ 144 h 144"/>
                <a:gd name="T32" fmla="*/ 95 w 144"/>
                <a:gd name="T33" fmla="*/ 140 h 144"/>
                <a:gd name="T34" fmla="*/ 114 w 144"/>
                <a:gd name="T35" fmla="*/ 130 h 144"/>
                <a:gd name="T36" fmla="*/ 131 w 144"/>
                <a:gd name="T37" fmla="*/ 115 h 144"/>
                <a:gd name="T38" fmla="*/ 141 w 144"/>
                <a:gd name="T39" fmla="*/ 94 h 144"/>
                <a:gd name="T40" fmla="*/ 144 w 144"/>
                <a:gd name="T41" fmla="*/ 71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4" h="144">
                  <a:moveTo>
                    <a:pt x="144" y="71"/>
                  </a:moveTo>
                  <a:lnTo>
                    <a:pt x="141" y="50"/>
                  </a:lnTo>
                  <a:lnTo>
                    <a:pt x="131" y="28"/>
                  </a:lnTo>
                  <a:lnTo>
                    <a:pt x="114" y="13"/>
                  </a:lnTo>
                  <a:lnTo>
                    <a:pt x="95" y="4"/>
                  </a:lnTo>
                  <a:lnTo>
                    <a:pt x="72" y="0"/>
                  </a:lnTo>
                  <a:lnTo>
                    <a:pt x="50" y="4"/>
                  </a:lnTo>
                  <a:lnTo>
                    <a:pt x="29" y="13"/>
                  </a:lnTo>
                  <a:lnTo>
                    <a:pt x="14" y="28"/>
                  </a:lnTo>
                  <a:lnTo>
                    <a:pt x="4" y="50"/>
                  </a:lnTo>
                  <a:lnTo>
                    <a:pt x="0" y="71"/>
                  </a:lnTo>
                  <a:lnTo>
                    <a:pt x="4" y="94"/>
                  </a:lnTo>
                  <a:lnTo>
                    <a:pt x="14" y="115"/>
                  </a:lnTo>
                  <a:lnTo>
                    <a:pt x="29" y="130"/>
                  </a:lnTo>
                  <a:lnTo>
                    <a:pt x="50" y="140"/>
                  </a:lnTo>
                  <a:lnTo>
                    <a:pt x="72" y="144"/>
                  </a:lnTo>
                  <a:lnTo>
                    <a:pt x="95" y="140"/>
                  </a:lnTo>
                  <a:lnTo>
                    <a:pt x="114" y="130"/>
                  </a:lnTo>
                  <a:lnTo>
                    <a:pt x="131" y="115"/>
                  </a:lnTo>
                  <a:lnTo>
                    <a:pt x="141" y="94"/>
                  </a:lnTo>
                  <a:lnTo>
                    <a:pt x="144" y="71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3439" name="Rectangle 47"/>
            <p:cNvSpPr>
              <a:spLocks noChangeArrowheads="1"/>
            </p:cNvSpPr>
            <p:nvPr/>
          </p:nvSpPr>
          <p:spPr bwMode="auto">
            <a:xfrm>
              <a:off x="5530" y="1309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n-US" altLang="en-US"/>
            </a:p>
          </p:txBody>
        </p:sp>
        <p:sp>
          <p:nvSpPr>
            <p:cNvPr id="443440" name="Line 48"/>
            <p:cNvSpPr>
              <a:spLocks noChangeShapeType="1"/>
            </p:cNvSpPr>
            <p:nvPr/>
          </p:nvSpPr>
          <p:spPr bwMode="auto">
            <a:xfrm flipV="1">
              <a:off x="4528" y="981"/>
              <a:ext cx="579" cy="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3441" name="Rectangle 49"/>
            <p:cNvSpPr>
              <a:spLocks noChangeArrowheads="1"/>
            </p:cNvSpPr>
            <p:nvPr/>
          </p:nvSpPr>
          <p:spPr bwMode="auto">
            <a:xfrm>
              <a:off x="4176" y="1075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en-US" altLang="en-US" sz="1400"/>
            </a:p>
          </p:txBody>
        </p:sp>
        <p:sp>
          <p:nvSpPr>
            <p:cNvPr id="443442" name="Line 50"/>
            <p:cNvSpPr>
              <a:spLocks noChangeShapeType="1"/>
            </p:cNvSpPr>
            <p:nvPr/>
          </p:nvSpPr>
          <p:spPr bwMode="auto">
            <a:xfrm>
              <a:off x="4128" y="1344"/>
              <a:ext cx="636" cy="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3443" name="Line 51"/>
            <p:cNvSpPr>
              <a:spLocks noChangeShapeType="1"/>
            </p:cNvSpPr>
            <p:nvPr/>
          </p:nvSpPr>
          <p:spPr bwMode="auto">
            <a:xfrm>
              <a:off x="4887" y="1348"/>
              <a:ext cx="581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3444" name="Rectangle 52"/>
            <p:cNvSpPr>
              <a:spLocks noChangeArrowheads="1"/>
            </p:cNvSpPr>
            <p:nvPr/>
          </p:nvSpPr>
          <p:spPr bwMode="auto">
            <a:xfrm>
              <a:off x="4487" y="1372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7</a:t>
              </a:r>
              <a:endParaRPr lang="en-US" altLang="en-US" sz="1400"/>
            </a:p>
          </p:txBody>
        </p:sp>
        <p:sp>
          <p:nvSpPr>
            <p:cNvPr id="443445" name="Rectangle 53"/>
            <p:cNvSpPr>
              <a:spLocks noChangeArrowheads="1"/>
            </p:cNvSpPr>
            <p:nvPr/>
          </p:nvSpPr>
          <p:spPr bwMode="auto">
            <a:xfrm>
              <a:off x="5165" y="1382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en-US" altLang="en-US" sz="1400"/>
            </a:p>
          </p:txBody>
        </p:sp>
        <p:sp>
          <p:nvSpPr>
            <p:cNvPr id="443446" name="Rectangle 54"/>
            <p:cNvSpPr>
              <a:spLocks noChangeArrowheads="1"/>
            </p:cNvSpPr>
            <p:nvPr/>
          </p:nvSpPr>
          <p:spPr bwMode="auto">
            <a:xfrm>
              <a:off x="5380" y="1077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6</a:t>
              </a:r>
              <a:endParaRPr lang="en-US" altLang="en-US" sz="1400"/>
            </a:p>
          </p:txBody>
        </p:sp>
        <p:sp>
          <p:nvSpPr>
            <p:cNvPr id="443447" name="Rectangle 55"/>
            <p:cNvSpPr>
              <a:spLocks noChangeArrowheads="1"/>
            </p:cNvSpPr>
            <p:nvPr/>
          </p:nvSpPr>
          <p:spPr bwMode="auto">
            <a:xfrm>
              <a:off x="4594" y="1146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en-US" altLang="en-US" sz="1400"/>
            </a:p>
          </p:txBody>
        </p:sp>
        <p:sp>
          <p:nvSpPr>
            <p:cNvPr id="443448" name="Rectangle 56"/>
            <p:cNvSpPr>
              <a:spLocks noChangeArrowheads="1"/>
            </p:cNvSpPr>
            <p:nvPr/>
          </p:nvSpPr>
          <p:spPr bwMode="auto">
            <a:xfrm>
              <a:off x="5021" y="1167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en-US" altLang="en-US" sz="1400"/>
            </a:p>
          </p:txBody>
        </p:sp>
      </p:grpSp>
      <p:sp>
        <p:nvSpPr>
          <p:cNvPr id="443476" name="Freeform 84"/>
          <p:cNvSpPr>
            <a:spLocks/>
          </p:cNvSpPr>
          <p:nvPr/>
        </p:nvSpPr>
        <p:spPr bwMode="auto">
          <a:xfrm>
            <a:off x="7924800" y="4419600"/>
            <a:ext cx="228600" cy="228600"/>
          </a:xfrm>
          <a:custGeom>
            <a:avLst/>
            <a:gdLst>
              <a:gd name="T0" fmla="*/ 144 w 144"/>
              <a:gd name="T1" fmla="*/ 73 h 144"/>
              <a:gd name="T2" fmla="*/ 140 w 144"/>
              <a:gd name="T3" fmla="*/ 50 h 144"/>
              <a:gd name="T4" fmla="*/ 130 w 144"/>
              <a:gd name="T5" fmla="*/ 31 h 144"/>
              <a:gd name="T6" fmla="*/ 115 w 144"/>
              <a:gd name="T7" fmla="*/ 14 h 144"/>
              <a:gd name="T8" fmla="*/ 94 w 144"/>
              <a:gd name="T9" fmla="*/ 4 h 144"/>
              <a:gd name="T10" fmla="*/ 73 w 144"/>
              <a:gd name="T11" fmla="*/ 0 h 144"/>
              <a:gd name="T12" fmla="*/ 50 w 144"/>
              <a:gd name="T13" fmla="*/ 4 h 144"/>
              <a:gd name="T14" fmla="*/ 30 w 144"/>
              <a:gd name="T15" fmla="*/ 14 h 144"/>
              <a:gd name="T16" fmla="*/ 13 w 144"/>
              <a:gd name="T17" fmla="*/ 31 h 144"/>
              <a:gd name="T18" fmla="*/ 3 w 144"/>
              <a:gd name="T19" fmla="*/ 50 h 144"/>
              <a:gd name="T20" fmla="*/ 0 w 144"/>
              <a:gd name="T21" fmla="*/ 73 h 144"/>
              <a:gd name="T22" fmla="*/ 3 w 144"/>
              <a:gd name="T23" fmla="*/ 94 h 144"/>
              <a:gd name="T24" fmla="*/ 13 w 144"/>
              <a:gd name="T25" fmla="*/ 115 h 144"/>
              <a:gd name="T26" fmla="*/ 30 w 144"/>
              <a:gd name="T27" fmla="*/ 131 h 144"/>
              <a:gd name="T28" fmla="*/ 50 w 144"/>
              <a:gd name="T29" fmla="*/ 140 h 144"/>
              <a:gd name="T30" fmla="*/ 73 w 144"/>
              <a:gd name="T31" fmla="*/ 144 h 144"/>
              <a:gd name="T32" fmla="*/ 94 w 144"/>
              <a:gd name="T33" fmla="*/ 140 h 144"/>
              <a:gd name="T34" fmla="*/ 115 w 144"/>
              <a:gd name="T35" fmla="*/ 131 h 144"/>
              <a:gd name="T36" fmla="*/ 130 w 144"/>
              <a:gd name="T37" fmla="*/ 115 h 144"/>
              <a:gd name="T38" fmla="*/ 140 w 144"/>
              <a:gd name="T39" fmla="*/ 94 h 144"/>
              <a:gd name="T40" fmla="*/ 144 w 144"/>
              <a:gd name="T41" fmla="*/ 7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4" h="144">
                <a:moveTo>
                  <a:pt x="144" y="73"/>
                </a:moveTo>
                <a:lnTo>
                  <a:pt x="140" y="50"/>
                </a:lnTo>
                <a:lnTo>
                  <a:pt x="130" y="31"/>
                </a:lnTo>
                <a:lnTo>
                  <a:pt x="115" y="14"/>
                </a:lnTo>
                <a:lnTo>
                  <a:pt x="94" y="4"/>
                </a:lnTo>
                <a:lnTo>
                  <a:pt x="73" y="0"/>
                </a:lnTo>
                <a:lnTo>
                  <a:pt x="50" y="4"/>
                </a:lnTo>
                <a:lnTo>
                  <a:pt x="30" y="14"/>
                </a:lnTo>
                <a:lnTo>
                  <a:pt x="13" y="31"/>
                </a:lnTo>
                <a:lnTo>
                  <a:pt x="3" y="50"/>
                </a:lnTo>
                <a:lnTo>
                  <a:pt x="0" y="73"/>
                </a:lnTo>
                <a:lnTo>
                  <a:pt x="3" y="94"/>
                </a:lnTo>
                <a:lnTo>
                  <a:pt x="13" y="115"/>
                </a:lnTo>
                <a:lnTo>
                  <a:pt x="30" y="131"/>
                </a:lnTo>
                <a:lnTo>
                  <a:pt x="50" y="140"/>
                </a:lnTo>
                <a:lnTo>
                  <a:pt x="73" y="144"/>
                </a:lnTo>
                <a:lnTo>
                  <a:pt x="94" y="140"/>
                </a:lnTo>
                <a:lnTo>
                  <a:pt x="115" y="131"/>
                </a:lnTo>
                <a:lnTo>
                  <a:pt x="130" y="115"/>
                </a:lnTo>
                <a:lnTo>
                  <a:pt x="140" y="94"/>
                </a:lnTo>
                <a:lnTo>
                  <a:pt x="144" y="73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3477" name="Line 85"/>
          <p:cNvSpPr>
            <a:spLocks noChangeShapeType="1"/>
          </p:cNvSpPr>
          <p:nvPr/>
        </p:nvSpPr>
        <p:spPr bwMode="auto">
          <a:xfrm>
            <a:off x="8686800" y="4038600"/>
            <a:ext cx="381000" cy="457200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478" name="Line 86"/>
          <p:cNvSpPr>
            <a:spLocks noChangeShapeType="1"/>
          </p:cNvSpPr>
          <p:nvPr/>
        </p:nvSpPr>
        <p:spPr bwMode="auto">
          <a:xfrm flipH="1">
            <a:off x="9220200" y="4114801"/>
            <a:ext cx="433388" cy="366713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481" name="Rectangle 89"/>
          <p:cNvSpPr>
            <a:spLocks noChangeArrowheads="1"/>
          </p:cNvSpPr>
          <p:nvPr/>
        </p:nvSpPr>
        <p:spPr bwMode="auto">
          <a:xfrm>
            <a:off x="7970838" y="4468813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en-US" altLang="en-US"/>
          </a:p>
        </p:txBody>
      </p:sp>
      <p:sp>
        <p:nvSpPr>
          <p:cNvPr id="443482" name="Freeform 90"/>
          <p:cNvSpPr>
            <a:spLocks/>
          </p:cNvSpPr>
          <p:nvPr/>
        </p:nvSpPr>
        <p:spPr bwMode="auto">
          <a:xfrm>
            <a:off x="8515350" y="3910013"/>
            <a:ext cx="228600" cy="228600"/>
          </a:xfrm>
          <a:custGeom>
            <a:avLst/>
            <a:gdLst>
              <a:gd name="T0" fmla="*/ 144 w 144"/>
              <a:gd name="T1" fmla="*/ 73 h 144"/>
              <a:gd name="T2" fmla="*/ 141 w 144"/>
              <a:gd name="T3" fmla="*/ 50 h 144"/>
              <a:gd name="T4" fmla="*/ 131 w 144"/>
              <a:gd name="T5" fmla="*/ 29 h 144"/>
              <a:gd name="T6" fmla="*/ 114 w 144"/>
              <a:gd name="T7" fmla="*/ 14 h 144"/>
              <a:gd name="T8" fmla="*/ 95 w 144"/>
              <a:gd name="T9" fmla="*/ 4 h 144"/>
              <a:gd name="T10" fmla="*/ 72 w 144"/>
              <a:gd name="T11" fmla="*/ 0 h 144"/>
              <a:gd name="T12" fmla="*/ 50 w 144"/>
              <a:gd name="T13" fmla="*/ 4 h 144"/>
              <a:gd name="T14" fmla="*/ 29 w 144"/>
              <a:gd name="T15" fmla="*/ 14 h 144"/>
              <a:gd name="T16" fmla="*/ 14 w 144"/>
              <a:gd name="T17" fmla="*/ 29 h 144"/>
              <a:gd name="T18" fmla="*/ 4 w 144"/>
              <a:gd name="T19" fmla="*/ 50 h 144"/>
              <a:gd name="T20" fmla="*/ 0 w 144"/>
              <a:gd name="T21" fmla="*/ 73 h 144"/>
              <a:gd name="T22" fmla="*/ 4 w 144"/>
              <a:gd name="T23" fmla="*/ 94 h 144"/>
              <a:gd name="T24" fmla="*/ 14 w 144"/>
              <a:gd name="T25" fmla="*/ 116 h 144"/>
              <a:gd name="T26" fmla="*/ 29 w 144"/>
              <a:gd name="T27" fmla="*/ 131 h 144"/>
              <a:gd name="T28" fmla="*/ 50 w 144"/>
              <a:gd name="T29" fmla="*/ 140 h 144"/>
              <a:gd name="T30" fmla="*/ 72 w 144"/>
              <a:gd name="T31" fmla="*/ 144 h 144"/>
              <a:gd name="T32" fmla="*/ 95 w 144"/>
              <a:gd name="T33" fmla="*/ 140 h 144"/>
              <a:gd name="T34" fmla="*/ 114 w 144"/>
              <a:gd name="T35" fmla="*/ 131 h 144"/>
              <a:gd name="T36" fmla="*/ 131 w 144"/>
              <a:gd name="T37" fmla="*/ 116 h 144"/>
              <a:gd name="T38" fmla="*/ 141 w 144"/>
              <a:gd name="T39" fmla="*/ 94 h 144"/>
              <a:gd name="T40" fmla="*/ 144 w 144"/>
              <a:gd name="T41" fmla="*/ 7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4" h="144">
                <a:moveTo>
                  <a:pt x="144" y="73"/>
                </a:moveTo>
                <a:lnTo>
                  <a:pt x="141" y="50"/>
                </a:lnTo>
                <a:lnTo>
                  <a:pt x="131" y="29"/>
                </a:lnTo>
                <a:lnTo>
                  <a:pt x="114" y="14"/>
                </a:lnTo>
                <a:lnTo>
                  <a:pt x="95" y="4"/>
                </a:lnTo>
                <a:lnTo>
                  <a:pt x="72" y="0"/>
                </a:lnTo>
                <a:lnTo>
                  <a:pt x="50" y="4"/>
                </a:lnTo>
                <a:lnTo>
                  <a:pt x="29" y="14"/>
                </a:lnTo>
                <a:lnTo>
                  <a:pt x="14" y="29"/>
                </a:lnTo>
                <a:lnTo>
                  <a:pt x="4" y="50"/>
                </a:lnTo>
                <a:lnTo>
                  <a:pt x="0" y="73"/>
                </a:lnTo>
                <a:lnTo>
                  <a:pt x="4" y="94"/>
                </a:lnTo>
                <a:lnTo>
                  <a:pt x="14" y="116"/>
                </a:lnTo>
                <a:lnTo>
                  <a:pt x="29" y="131"/>
                </a:lnTo>
                <a:lnTo>
                  <a:pt x="50" y="140"/>
                </a:lnTo>
                <a:lnTo>
                  <a:pt x="72" y="144"/>
                </a:lnTo>
                <a:lnTo>
                  <a:pt x="95" y="140"/>
                </a:lnTo>
                <a:lnTo>
                  <a:pt x="114" y="131"/>
                </a:lnTo>
                <a:lnTo>
                  <a:pt x="131" y="116"/>
                </a:lnTo>
                <a:lnTo>
                  <a:pt x="141" y="94"/>
                </a:lnTo>
                <a:lnTo>
                  <a:pt x="144" y="73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3483" name="Rectangle 91"/>
          <p:cNvSpPr>
            <a:spLocks noChangeArrowheads="1"/>
          </p:cNvSpPr>
          <p:nvPr/>
        </p:nvSpPr>
        <p:spPr bwMode="auto">
          <a:xfrm>
            <a:off x="8623300" y="3932238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endParaRPr lang="en-US" altLang="en-US"/>
          </a:p>
        </p:txBody>
      </p:sp>
      <p:sp>
        <p:nvSpPr>
          <p:cNvPr id="443484" name="Freeform 92"/>
          <p:cNvSpPr>
            <a:spLocks/>
          </p:cNvSpPr>
          <p:nvPr/>
        </p:nvSpPr>
        <p:spPr bwMode="auto">
          <a:xfrm>
            <a:off x="9053514" y="4452938"/>
            <a:ext cx="230187" cy="228600"/>
          </a:xfrm>
          <a:custGeom>
            <a:avLst/>
            <a:gdLst>
              <a:gd name="T0" fmla="*/ 145 w 145"/>
              <a:gd name="T1" fmla="*/ 73 h 144"/>
              <a:gd name="T2" fmla="*/ 142 w 145"/>
              <a:gd name="T3" fmla="*/ 50 h 144"/>
              <a:gd name="T4" fmla="*/ 130 w 145"/>
              <a:gd name="T5" fmla="*/ 31 h 144"/>
              <a:gd name="T6" fmla="*/ 115 w 145"/>
              <a:gd name="T7" fmla="*/ 14 h 144"/>
              <a:gd name="T8" fmla="*/ 96 w 145"/>
              <a:gd name="T9" fmla="*/ 4 h 144"/>
              <a:gd name="T10" fmla="*/ 73 w 145"/>
              <a:gd name="T11" fmla="*/ 0 h 144"/>
              <a:gd name="T12" fmla="*/ 50 w 145"/>
              <a:gd name="T13" fmla="*/ 4 h 144"/>
              <a:gd name="T14" fmla="*/ 30 w 145"/>
              <a:gd name="T15" fmla="*/ 14 h 144"/>
              <a:gd name="T16" fmla="*/ 15 w 145"/>
              <a:gd name="T17" fmla="*/ 31 h 144"/>
              <a:gd name="T18" fmla="*/ 3 w 145"/>
              <a:gd name="T19" fmla="*/ 50 h 144"/>
              <a:gd name="T20" fmla="*/ 0 w 145"/>
              <a:gd name="T21" fmla="*/ 73 h 144"/>
              <a:gd name="T22" fmla="*/ 3 w 145"/>
              <a:gd name="T23" fmla="*/ 94 h 144"/>
              <a:gd name="T24" fmla="*/ 15 w 145"/>
              <a:gd name="T25" fmla="*/ 115 h 144"/>
              <a:gd name="T26" fmla="*/ 30 w 145"/>
              <a:gd name="T27" fmla="*/ 131 h 144"/>
              <a:gd name="T28" fmla="*/ 50 w 145"/>
              <a:gd name="T29" fmla="*/ 140 h 144"/>
              <a:gd name="T30" fmla="*/ 73 w 145"/>
              <a:gd name="T31" fmla="*/ 144 h 144"/>
              <a:gd name="T32" fmla="*/ 96 w 145"/>
              <a:gd name="T33" fmla="*/ 140 h 144"/>
              <a:gd name="T34" fmla="*/ 115 w 145"/>
              <a:gd name="T35" fmla="*/ 131 h 144"/>
              <a:gd name="T36" fmla="*/ 130 w 145"/>
              <a:gd name="T37" fmla="*/ 115 h 144"/>
              <a:gd name="T38" fmla="*/ 142 w 145"/>
              <a:gd name="T39" fmla="*/ 94 h 144"/>
              <a:gd name="T40" fmla="*/ 145 w 145"/>
              <a:gd name="T41" fmla="*/ 7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5" h="144">
                <a:moveTo>
                  <a:pt x="145" y="73"/>
                </a:moveTo>
                <a:lnTo>
                  <a:pt x="142" y="50"/>
                </a:lnTo>
                <a:lnTo>
                  <a:pt x="130" y="31"/>
                </a:lnTo>
                <a:lnTo>
                  <a:pt x="115" y="14"/>
                </a:lnTo>
                <a:lnTo>
                  <a:pt x="96" y="4"/>
                </a:lnTo>
                <a:lnTo>
                  <a:pt x="73" y="0"/>
                </a:lnTo>
                <a:lnTo>
                  <a:pt x="50" y="4"/>
                </a:lnTo>
                <a:lnTo>
                  <a:pt x="30" y="14"/>
                </a:lnTo>
                <a:lnTo>
                  <a:pt x="15" y="31"/>
                </a:lnTo>
                <a:lnTo>
                  <a:pt x="3" y="50"/>
                </a:lnTo>
                <a:lnTo>
                  <a:pt x="0" y="73"/>
                </a:lnTo>
                <a:lnTo>
                  <a:pt x="3" y="94"/>
                </a:lnTo>
                <a:lnTo>
                  <a:pt x="15" y="115"/>
                </a:lnTo>
                <a:lnTo>
                  <a:pt x="30" y="131"/>
                </a:lnTo>
                <a:lnTo>
                  <a:pt x="50" y="140"/>
                </a:lnTo>
                <a:lnTo>
                  <a:pt x="73" y="144"/>
                </a:lnTo>
                <a:lnTo>
                  <a:pt x="96" y="140"/>
                </a:lnTo>
                <a:lnTo>
                  <a:pt x="115" y="131"/>
                </a:lnTo>
                <a:lnTo>
                  <a:pt x="130" y="115"/>
                </a:lnTo>
                <a:lnTo>
                  <a:pt x="142" y="94"/>
                </a:lnTo>
                <a:lnTo>
                  <a:pt x="145" y="73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3485" name="Rectangle 93"/>
          <p:cNvSpPr>
            <a:spLocks noChangeArrowheads="1"/>
          </p:cNvSpPr>
          <p:nvPr/>
        </p:nvSpPr>
        <p:spPr bwMode="auto">
          <a:xfrm>
            <a:off x="9159875" y="4475163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en-US" altLang="en-US"/>
          </a:p>
        </p:txBody>
      </p:sp>
      <p:sp>
        <p:nvSpPr>
          <p:cNvPr id="443486" name="Rectangle 94"/>
          <p:cNvSpPr>
            <a:spLocks noChangeArrowheads="1"/>
          </p:cNvSpPr>
          <p:nvPr/>
        </p:nvSpPr>
        <p:spPr bwMode="auto">
          <a:xfrm>
            <a:off x="9220200" y="3810000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endParaRPr lang="en-US" altLang="en-US" sz="1400"/>
          </a:p>
        </p:txBody>
      </p:sp>
      <p:sp>
        <p:nvSpPr>
          <p:cNvPr id="443487" name="Line 95"/>
          <p:cNvSpPr>
            <a:spLocks noChangeShapeType="1"/>
          </p:cNvSpPr>
          <p:nvPr/>
        </p:nvSpPr>
        <p:spPr bwMode="auto">
          <a:xfrm flipH="1">
            <a:off x="8101014" y="4090989"/>
            <a:ext cx="433387" cy="365125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488" name="Freeform 96"/>
          <p:cNvSpPr>
            <a:spLocks/>
          </p:cNvSpPr>
          <p:nvPr/>
        </p:nvSpPr>
        <p:spPr bwMode="auto">
          <a:xfrm>
            <a:off x="9658350" y="3910013"/>
            <a:ext cx="228600" cy="228600"/>
          </a:xfrm>
          <a:custGeom>
            <a:avLst/>
            <a:gdLst>
              <a:gd name="T0" fmla="*/ 144 w 144"/>
              <a:gd name="T1" fmla="*/ 73 h 144"/>
              <a:gd name="T2" fmla="*/ 141 w 144"/>
              <a:gd name="T3" fmla="*/ 50 h 144"/>
              <a:gd name="T4" fmla="*/ 131 w 144"/>
              <a:gd name="T5" fmla="*/ 29 h 144"/>
              <a:gd name="T6" fmla="*/ 116 w 144"/>
              <a:gd name="T7" fmla="*/ 14 h 144"/>
              <a:gd name="T8" fmla="*/ 95 w 144"/>
              <a:gd name="T9" fmla="*/ 4 h 144"/>
              <a:gd name="T10" fmla="*/ 73 w 144"/>
              <a:gd name="T11" fmla="*/ 0 h 144"/>
              <a:gd name="T12" fmla="*/ 50 w 144"/>
              <a:gd name="T13" fmla="*/ 4 h 144"/>
              <a:gd name="T14" fmla="*/ 31 w 144"/>
              <a:gd name="T15" fmla="*/ 14 h 144"/>
              <a:gd name="T16" fmla="*/ 14 w 144"/>
              <a:gd name="T17" fmla="*/ 29 h 144"/>
              <a:gd name="T18" fmla="*/ 4 w 144"/>
              <a:gd name="T19" fmla="*/ 50 h 144"/>
              <a:gd name="T20" fmla="*/ 0 w 144"/>
              <a:gd name="T21" fmla="*/ 73 h 144"/>
              <a:gd name="T22" fmla="*/ 4 w 144"/>
              <a:gd name="T23" fmla="*/ 94 h 144"/>
              <a:gd name="T24" fmla="*/ 14 w 144"/>
              <a:gd name="T25" fmla="*/ 116 h 144"/>
              <a:gd name="T26" fmla="*/ 31 w 144"/>
              <a:gd name="T27" fmla="*/ 131 h 144"/>
              <a:gd name="T28" fmla="*/ 50 w 144"/>
              <a:gd name="T29" fmla="*/ 140 h 144"/>
              <a:gd name="T30" fmla="*/ 73 w 144"/>
              <a:gd name="T31" fmla="*/ 144 h 144"/>
              <a:gd name="T32" fmla="*/ 95 w 144"/>
              <a:gd name="T33" fmla="*/ 140 h 144"/>
              <a:gd name="T34" fmla="*/ 116 w 144"/>
              <a:gd name="T35" fmla="*/ 131 h 144"/>
              <a:gd name="T36" fmla="*/ 131 w 144"/>
              <a:gd name="T37" fmla="*/ 116 h 144"/>
              <a:gd name="T38" fmla="*/ 141 w 144"/>
              <a:gd name="T39" fmla="*/ 94 h 144"/>
              <a:gd name="T40" fmla="*/ 144 w 144"/>
              <a:gd name="T41" fmla="*/ 7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4" h="144">
                <a:moveTo>
                  <a:pt x="144" y="73"/>
                </a:moveTo>
                <a:lnTo>
                  <a:pt x="141" y="50"/>
                </a:lnTo>
                <a:lnTo>
                  <a:pt x="131" y="29"/>
                </a:lnTo>
                <a:lnTo>
                  <a:pt x="116" y="14"/>
                </a:lnTo>
                <a:lnTo>
                  <a:pt x="95" y="4"/>
                </a:lnTo>
                <a:lnTo>
                  <a:pt x="73" y="0"/>
                </a:lnTo>
                <a:lnTo>
                  <a:pt x="50" y="4"/>
                </a:lnTo>
                <a:lnTo>
                  <a:pt x="31" y="14"/>
                </a:lnTo>
                <a:lnTo>
                  <a:pt x="14" y="29"/>
                </a:lnTo>
                <a:lnTo>
                  <a:pt x="4" y="50"/>
                </a:lnTo>
                <a:lnTo>
                  <a:pt x="0" y="73"/>
                </a:lnTo>
                <a:lnTo>
                  <a:pt x="4" y="94"/>
                </a:lnTo>
                <a:lnTo>
                  <a:pt x="14" y="116"/>
                </a:lnTo>
                <a:lnTo>
                  <a:pt x="31" y="131"/>
                </a:lnTo>
                <a:lnTo>
                  <a:pt x="50" y="140"/>
                </a:lnTo>
                <a:lnTo>
                  <a:pt x="73" y="144"/>
                </a:lnTo>
                <a:lnTo>
                  <a:pt x="95" y="140"/>
                </a:lnTo>
                <a:lnTo>
                  <a:pt x="116" y="131"/>
                </a:lnTo>
                <a:lnTo>
                  <a:pt x="131" y="116"/>
                </a:lnTo>
                <a:lnTo>
                  <a:pt x="141" y="94"/>
                </a:lnTo>
                <a:lnTo>
                  <a:pt x="144" y="73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3489" name="Rectangle 97"/>
          <p:cNvSpPr>
            <a:spLocks noChangeArrowheads="1"/>
          </p:cNvSpPr>
          <p:nvPr/>
        </p:nvSpPr>
        <p:spPr bwMode="auto">
          <a:xfrm>
            <a:off x="9767888" y="3932238"/>
            <a:ext cx="769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en-US" altLang="en-US"/>
          </a:p>
        </p:txBody>
      </p:sp>
      <p:sp>
        <p:nvSpPr>
          <p:cNvPr id="443490" name="Freeform 98"/>
          <p:cNvSpPr>
            <a:spLocks/>
          </p:cNvSpPr>
          <p:nvPr/>
        </p:nvSpPr>
        <p:spPr bwMode="auto">
          <a:xfrm>
            <a:off x="10228263" y="4468813"/>
            <a:ext cx="228600" cy="228600"/>
          </a:xfrm>
          <a:custGeom>
            <a:avLst/>
            <a:gdLst>
              <a:gd name="T0" fmla="*/ 144 w 144"/>
              <a:gd name="T1" fmla="*/ 71 h 144"/>
              <a:gd name="T2" fmla="*/ 141 w 144"/>
              <a:gd name="T3" fmla="*/ 50 h 144"/>
              <a:gd name="T4" fmla="*/ 131 w 144"/>
              <a:gd name="T5" fmla="*/ 28 h 144"/>
              <a:gd name="T6" fmla="*/ 114 w 144"/>
              <a:gd name="T7" fmla="*/ 13 h 144"/>
              <a:gd name="T8" fmla="*/ 95 w 144"/>
              <a:gd name="T9" fmla="*/ 4 h 144"/>
              <a:gd name="T10" fmla="*/ 72 w 144"/>
              <a:gd name="T11" fmla="*/ 0 h 144"/>
              <a:gd name="T12" fmla="*/ 50 w 144"/>
              <a:gd name="T13" fmla="*/ 4 h 144"/>
              <a:gd name="T14" fmla="*/ 29 w 144"/>
              <a:gd name="T15" fmla="*/ 13 h 144"/>
              <a:gd name="T16" fmla="*/ 14 w 144"/>
              <a:gd name="T17" fmla="*/ 28 h 144"/>
              <a:gd name="T18" fmla="*/ 4 w 144"/>
              <a:gd name="T19" fmla="*/ 50 h 144"/>
              <a:gd name="T20" fmla="*/ 0 w 144"/>
              <a:gd name="T21" fmla="*/ 71 h 144"/>
              <a:gd name="T22" fmla="*/ 4 w 144"/>
              <a:gd name="T23" fmla="*/ 94 h 144"/>
              <a:gd name="T24" fmla="*/ 14 w 144"/>
              <a:gd name="T25" fmla="*/ 115 h 144"/>
              <a:gd name="T26" fmla="*/ 29 w 144"/>
              <a:gd name="T27" fmla="*/ 130 h 144"/>
              <a:gd name="T28" fmla="*/ 50 w 144"/>
              <a:gd name="T29" fmla="*/ 140 h 144"/>
              <a:gd name="T30" fmla="*/ 72 w 144"/>
              <a:gd name="T31" fmla="*/ 144 h 144"/>
              <a:gd name="T32" fmla="*/ 95 w 144"/>
              <a:gd name="T33" fmla="*/ 140 h 144"/>
              <a:gd name="T34" fmla="*/ 114 w 144"/>
              <a:gd name="T35" fmla="*/ 130 h 144"/>
              <a:gd name="T36" fmla="*/ 131 w 144"/>
              <a:gd name="T37" fmla="*/ 115 h 144"/>
              <a:gd name="T38" fmla="*/ 141 w 144"/>
              <a:gd name="T39" fmla="*/ 94 h 144"/>
              <a:gd name="T40" fmla="*/ 144 w 144"/>
              <a:gd name="T41" fmla="*/ 71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4" h="144">
                <a:moveTo>
                  <a:pt x="144" y="71"/>
                </a:moveTo>
                <a:lnTo>
                  <a:pt x="141" y="50"/>
                </a:lnTo>
                <a:lnTo>
                  <a:pt x="131" y="28"/>
                </a:lnTo>
                <a:lnTo>
                  <a:pt x="114" y="13"/>
                </a:lnTo>
                <a:lnTo>
                  <a:pt x="95" y="4"/>
                </a:lnTo>
                <a:lnTo>
                  <a:pt x="72" y="0"/>
                </a:lnTo>
                <a:lnTo>
                  <a:pt x="50" y="4"/>
                </a:lnTo>
                <a:lnTo>
                  <a:pt x="29" y="13"/>
                </a:lnTo>
                <a:lnTo>
                  <a:pt x="14" y="28"/>
                </a:lnTo>
                <a:lnTo>
                  <a:pt x="4" y="50"/>
                </a:lnTo>
                <a:lnTo>
                  <a:pt x="0" y="71"/>
                </a:lnTo>
                <a:lnTo>
                  <a:pt x="4" y="94"/>
                </a:lnTo>
                <a:lnTo>
                  <a:pt x="14" y="115"/>
                </a:lnTo>
                <a:lnTo>
                  <a:pt x="29" y="130"/>
                </a:lnTo>
                <a:lnTo>
                  <a:pt x="50" y="140"/>
                </a:lnTo>
                <a:lnTo>
                  <a:pt x="72" y="144"/>
                </a:lnTo>
                <a:lnTo>
                  <a:pt x="95" y="140"/>
                </a:lnTo>
                <a:lnTo>
                  <a:pt x="114" y="130"/>
                </a:lnTo>
                <a:lnTo>
                  <a:pt x="131" y="115"/>
                </a:lnTo>
                <a:lnTo>
                  <a:pt x="141" y="94"/>
                </a:lnTo>
                <a:lnTo>
                  <a:pt x="144" y="71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3491" name="Rectangle 99"/>
          <p:cNvSpPr>
            <a:spLocks noChangeArrowheads="1"/>
          </p:cNvSpPr>
          <p:nvPr/>
        </p:nvSpPr>
        <p:spPr bwMode="auto">
          <a:xfrm>
            <a:off x="10333038" y="4495800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en-US" altLang="en-US"/>
          </a:p>
        </p:txBody>
      </p:sp>
      <p:sp>
        <p:nvSpPr>
          <p:cNvPr id="443492" name="Line 100"/>
          <p:cNvSpPr>
            <a:spLocks noChangeShapeType="1"/>
          </p:cNvSpPr>
          <p:nvPr/>
        </p:nvSpPr>
        <p:spPr bwMode="auto">
          <a:xfrm>
            <a:off x="9863139" y="4108451"/>
            <a:ext cx="441325" cy="366713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493" name="Line 101"/>
          <p:cNvSpPr>
            <a:spLocks noChangeShapeType="1"/>
          </p:cNvSpPr>
          <p:nvPr/>
        </p:nvSpPr>
        <p:spPr bwMode="auto">
          <a:xfrm flipV="1">
            <a:off x="8742363" y="3995739"/>
            <a:ext cx="919162" cy="3175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494" name="Rectangle 102"/>
          <p:cNvSpPr>
            <a:spLocks noChangeArrowheads="1"/>
          </p:cNvSpPr>
          <p:nvPr/>
        </p:nvSpPr>
        <p:spPr bwMode="auto">
          <a:xfrm>
            <a:off x="8153400" y="4114800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endParaRPr lang="en-US" altLang="en-US" sz="1400"/>
          </a:p>
        </p:txBody>
      </p:sp>
      <p:sp>
        <p:nvSpPr>
          <p:cNvPr id="443495" name="Line 103"/>
          <p:cNvSpPr>
            <a:spLocks noChangeShapeType="1"/>
          </p:cNvSpPr>
          <p:nvPr/>
        </p:nvSpPr>
        <p:spPr bwMode="auto">
          <a:xfrm flipV="1">
            <a:off x="8123239" y="4545014"/>
            <a:ext cx="917575" cy="317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496" name="Line 104"/>
          <p:cNvSpPr>
            <a:spLocks noChangeShapeType="1"/>
          </p:cNvSpPr>
          <p:nvPr/>
        </p:nvSpPr>
        <p:spPr bwMode="auto">
          <a:xfrm>
            <a:off x="9282114" y="4548189"/>
            <a:ext cx="922337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497" name="Rectangle 105"/>
          <p:cNvSpPr>
            <a:spLocks noChangeArrowheads="1"/>
          </p:cNvSpPr>
          <p:nvPr/>
        </p:nvSpPr>
        <p:spPr bwMode="auto">
          <a:xfrm>
            <a:off x="8580438" y="4545013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en-US" altLang="en-US" sz="1400"/>
          </a:p>
        </p:txBody>
      </p:sp>
      <p:sp>
        <p:nvSpPr>
          <p:cNvPr id="443498" name="Rectangle 106"/>
          <p:cNvSpPr>
            <a:spLocks noChangeArrowheads="1"/>
          </p:cNvSpPr>
          <p:nvPr/>
        </p:nvSpPr>
        <p:spPr bwMode="auto">
          <a:xfrm>
            <a:off x="9723438" y="4602163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endParaRPr lang="en-US" altLang="en-US" sz="1400"/>
          </a:p>
        </p:txBody>
      </p:sp>
      <p:sp>
        <p:nvSpPr>
          <p:cNvPr id="443499" name="Rectangle 107"/>
          <p:cNvSpPr>
            <a:spLocks noChangeArrowheads="1"/>
          </p:cNvSpPr>
          <p:nvPr/>
        </p:nvSpPr>
        <p:spPr bwMode="auto">
          <a:xfrm>
            <a:off x="10094913" y="4117975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  <a:endParaRPr lang="en-US" altLang="en-US" sz="1400"/>
          </a:p>
        </p:txBody>
      </p:sp>
      <p:sp>
        <p:nvSpPr>
          <p:cNvPr id="443500" name="Rectangle 108"/>
          <p:cNvSpPr>
            <a:spLocks noChangeArrowheads="1"/>
          </p:cNvSpPr>
          <p:nvPr/>
        </p:nvSpPr>
        <p:spPr bwMode="auto">
          <a:xfrm>
            <a:off x="8809038" y="4267200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en-US" altLang="en-US" sz="1400"/>
          </a:p>
        </p:txBody>
      </p:sp>
      <p:sp>
        <p:nvSpPr>
          <p:cNvPr id="443501" name="Rectangle 109"/>
          <p:cNvSpPr>
            <a:spLocks noChangeArrowheads="1"/>
          </p:cNvSpPr>
          <p:nvPr/>
        </p:nvSpPr>
        <p:spPr bwMode="auto">
          <a:xfrm>
            <a:off x="9494838" y="4260850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endParaRPr lang="en-US" altLang="en-US" sz="1400"/>
          </a:p>
        </p:txBody>
      </p:sp>
      <p:sp>
        <p:nvSpPr>
          <p:cNvPr id="443503" name="Freeform 111"/>
          <p:cNvSpPr>
            <a:spLocks/>
          </p:cNvSpPr>
          <p:nvPr/>
        </p:nvSpPr>
        <p:spPr bwMode="auto">
          <a:xfrm>
            <a:off x="7927975" y="5616575"/>
            <a:ext cx="228600" cy="228600"/>
          </a:xfrm>
          <a:custGeom>
            <a:avLst/>
            <a:gdLst>
              <a:gd name="T0" fmla="*/ 144 w 144"/>
              <a:gd name="T1" fmla="*/ 73 h 144"/>
              <a:gd name="T2" fmla="*/ 140 w 144"/>
              <a:gd name="T3" fmla="*/ 50 h 144"/>
              <a:gd name="T4" fmla="*/ 130 w 144"/>
              <a:gd name="T5" fmla="*/ 31 h 144"/>
              <a:gd name="T6" fmla="*/ 115 w 144"/>
              <a:gd name="T7" fmla="*/ 14 h 144"/>
              <a:gd name="T8" fmla="*/ 94 w 144"/>
              <a:gd name="T9" fmla="*/ 4 h 144"/>
              <a:gd name="T10" fmla="*/ 73 w 144"/>
              <a:gd name="T11" fmla="*/ 0 h 144"/>
              <a:gd name="T12" fmla="*/ 50 w 144"/>
              <a:gd name="T13" fmla="*/ 4 h 144"/>
              <a:gd name="T14" fmla="*/ 30 w 144"/>
              <a:gd name="T15" fmla="*/ 14 h 144"/>
              <a:gd name="T16" fmla="*/ 13 w 144"/>
              <a:gd name="T17" fmla="*/ 31 h 144"/>
              <a:gd name="T18" fmla="*/ 3 w 144"/>
              <a:gd name="T19" fmla="*/ 50 h 144"/>
              <a:gd name="T20" fmla="*/ 0 w 144"/>
              <a:gd name="T21" fmla="*/ 73 h 144"/>
              <a:gd name="T22" fmla="*/ 3 w 144"/>
              <a:gd name="T23" fmla="*/ 94 h 144"/>
              <a:gd name="T24" fmla="*/ 13 w 144"/>
              <a:gd name="T25" fmla="*/ 115 h 144"/>
              <a:gd name="T26" fmla="*/ 30 w 144"/>
              <a:gd name="T27" fmla="*/ 131 h 144"/>
              <a:gd name="T28" fmla="*/ 50 w 144"/>
              <a:gd name="T29" fmla="*/ 140 h 144"/>
              <a:gd name="T30" fmla="*/ 73 w 144"/>
              <a:gd name="T31" fmla="*/ 144 h 144"/>
              <a:gd name="T32" fmla="*/ 94 w 144"/>
              <a:gd name="T33" fmla="*/ 140 h 144"/>
              <a:gd name="T34" fmla="*/ 115 w 144"/>
              <a:gd name="T35" fmla="*/ 131 h 144"/>
              <a:gd name="T36" fmla="*/ 130 w 144"/>
              <a:gd name="T37" fmla="*/ 115 h 144"/>
              <a:gd name="T38" fmla="*/ 140 w 144"/>
              <a:gd name="T39" fmla="*/ 94 h 144"/>
              <a:gd name="T40" fmla="*/ 144 w 144"/>
              <a:gd name="T41" fmla="*/ 7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4" h="144">
                <a:moveTo>
                  <a:pt x="144" y="73"/>
                </a:moveTo>
                <a:lnTo>
                  <a:pt x="140" y="50"/>
                </a:lnTo>
                <a:lnTo>
                  <a:pt x="130" y="31"/>
                </a:lnTo>
                <a:lnTo>
                  <a:pt x="115" y="14"/>
                </a:lnTo>
                <a:lnTo>
                  <a:pt x="94" y="4"/>
                </a:lnTo>
                <a:lnTo>
                  <a:pt x="73" y="0"/>
                </a:lnTo>
                <a:lnTo>
                  <a:pt x="50" y="4"/>
                </a:lnTo>
                <a:lnTo>
                  <a:pt x="30" y="14"/>
                </a:lnTo>
                <a:lnTo>
                  <a:pt x="13" y="31"/>
                </a:lnTo>
                <a:lnTo>
                  <a:pt x="3" y="50"/>
                </a:lnTo>
                <a:lnTo>
                  <a:pt x="0" y="73"/>
                </a:lnTo>
                <a:lnTo>
                  <a:pt x="3" y="94"/>
                </a:lnTo>
                <a:lnTo>
                  <a:pt x="13" y="115"/>
                </a:lnTo>
                <a:lnTo>
                  <a:pt x="30" y="131"/>
                </a:lnTo>
                <a:lnTo>
                  <a:pt x="50" y="140"/>
                </a:lnTo>
                <a:lnTo>
                  <a:pt x="73" y="144"/>
                </a:lnTo>
                <a:lnTo>
                  <a:pt x="94" y="140"/>
                </a:lnTo>
                <a:lnTo>
                  <a:pt x="115" y="131"/>
                </a:lnTo>
                <a:lnTo>
                  <a:pt x="130" y="115"/>
                </a:lnTo>
                <a:lnTo>
                  <a:pt x="140" y="94"/>
                </a:lnTo>
                <a:lnTo>
                  <a:pt x="144" y="73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3504" name="Rectangle 112"/>
          <p:cNvSpPr>
            <a:spLocks noChangeArrowheads="1"/>
          </p:cNvSpPr>
          <p:nvPr/>
        </p:nvSpPr>
        <p:spPr bwMode="auto">
          <a:xfrm>
            <a:off x="8034338" y="5638800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en-US" altLang="en-US"/>
          </a:p>
        </p:txBody>
      </p:sp>
      <p:sp>
        <p:nvSpPr>
          <p:cNvPr id="443505" name="Freeform 113"/>
          <p:cNvSpPr>
            <a:spLocks/>
          </p:cNvSpPr>
          <p:nvPr/>
        </p:nvSpPr>
        <p:spPr bwMode="auto">
          <a:xfrm>
            <a:off x="8502650" y="5083175"/>
            <a:ext cx="228600" cy="228600"/>
          </a:xfrm>
          <a:custGeom>
            <a:avLst/>
            <a:gdLst>
              <a:gd name="T0" fmla="*/ 144 w 144"/>
              <a:gd name="T1" fmla="*/ 73 h 144"/>
              <a:gd name="T2" fmla="*/ 141 w 144"/>
              <a:gd name="T3" fmla="*/ 50 h 144"/>
              <a:gd name="T4" fmla="*/ 131 w 144"/>
              <a:gd name="T5" fmla="*/ 29 h 144"/>
              <a:gd name="T6" fmla="*/ 114 w 144"/>
              <a:gd name="T7" fmla="*/ 14 h 144"/>
              <a:gd name="T8" fmla="*/ 95 w 144"/>
              <a:gd name="T9" fmla="*/ 4 h 144"/>
              <a:gd name="T10" fmla="*/ 72 w 144"/>
              <a:gd name="T11" fmla="*/ 0 h 144"/>
              <a:gd name="T12" fmla="*/ 50 w 144"/>
              <a:gd name="T13" fmla="*/ 4 h 144"/>
              <a:gd name="T14" fmla="*/ 29 w 144"/>
              <a:gd name="T15" fmla="*/ 14 h 144"/>
              <a:gd name="T16" fmla="*/ 14 w 144"/>
              <a:gd name="T17" fmla="*/ 29 h 144"/>
              <a:gd name="T18" fmla="*/ 4 w 144"/>
              <a:gd name="T19" fmla="*/ 50 h 144"/>
              <a:gd name="T20" fmla="*/ 0 w 144"/>
              <a:gd name="T21" fmla="*/ 73 h 144"/>
              <a:gd name="T22" fmla="*/ 4 w 144"/>
              <a:gd name="T23" fmla="*/ 94 h 144"/>
              <a:gd name="T24" fmla="*/ 14 w 144"/>
              <a:gd name="T25" fmla="*/ 116 h 144"/>
              <a:gd name="T26" fmla="*/ 29 w 144"/>
              <a:gd name="T27" fmla="*/ 131 h 144"/>
              <a:gd name="T28" fmla="*/ 50 w 144"/>
              <a:gd name="T29" fmla="*/ 140 h 144"/>
              <a:gd name="T30" fmla="*/ 72 w 144"/>
              <a:gd name="T31" fmla="*/ 144 h 144"/>
              <a:gd name="T32" fmla="*/ 95 w 144"/>
              <a:gd name="T33" fmla="*/ 140 h 144"/>
              <a:gd name="T34" fmla="*/ 114 w 144"/>
              <a:gd name="T35" fmla="*/ 131 h 144"/>
              <a:gd name="T36" fmla="*/ 131 w 144"/>
              <a:gd name="T37" fmla="*/ 116 h 144"/>
              <a:gd name="T38" fmla="*/ 141 w 144"/>
              <a:gd name="T39" fmla="*/ 94 h 144"/>
              <a:gd name="T40" fmla="*/ 144 w 144"/>
              <a:gd name="T41" fmla="*/ 7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4" h="144">
                <a:moveTo>
                  <a:pt x="144" y="73"/>
                </a:moveTo>
                <a:lnTo>
                  <a:pt x="141" y="50"/>
                </a:lnTo>
                <a:lnTo>
                  <a:pt x="131" y="29"/>
                </a:lnTo>
                <a:lnTo>
                  <a:pt x="114" y="14"/>
                </a:lnTo>
                <a:lnTo>
                  <a:pt x="95" y="4"/>
                </a:lnTo>
                <a:lnTo>
                  <a:pt x="72" y="0"/>
                </a:lnTo>
                <a:lnTo>
                  <a:pt x="50" y="4"/>
                </a:lnTo>
                <a:lnTo>
                  <a:pt x="29" y="14"/>
                </a:lnTo>
                <a:lnTo>
                  <a:pt x="14" y="29"/>
                </a:lnTo>
                <a:lnTo>
                  <a:pt x="4" y="50"/>
                </a:lnTo>
                <a:lnTo>
                  <a:pt x="0" y="73"/>
                </a:lnTo>
                <a:lnTo>
                  <a:pt x="4" y="94"/>
                </a:lnTo>
                <a:lnTo>
                  <a:pt x="14" y="116"/>
                </a:lnTo>
                <a:lnTo>
                  <a:pt x="29" y="131"/>
                </a:lnTo>
                <a:lnTo>
                  <a:pt x="50" y="140"/>
                </a:lnTo>
                <a:lnTo>
                  <a:pt x="72" y="144"/>
                </a:lnTo>
                <a:lnTo>
                  <a:pt x="95" y="140"/>
                </a:lnTo>
                <a:lnTo>
                  <a:pt x="114" y="131"/>
                </a:lnTo>
                <a:lnTo>
                  <a:pt x="131" y="116"/>
                </a:lnTo>
                <a:lnTo>
                  <a:pt x="141" y="94"/>
                </a:lnTo>
                <a:lnTo>
                  <a:pt x="144" y="73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3506" name="Rectangle 114"/>
          <p:cNvSpPr>
            <a:spLocks noChangeArrowheads="1"/>
          </p:cNvSpPr>
          <p:nvPr/>
        </p:nvSpPr>
        <p:spPr bwMode="auto">
          <a:xfrm>
            <a:off x="8610600" y="5105400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endParaRPr lang="en-US" altLang="en-US"/>
          </a:p>
        </p:txBody>
      </p:sp>
      <p:sp>
        <p:nvSpPr>
          <p:cNvPr id="443507" name="Freeform 115"/>
          <p:cNvSpPr>
            <a:spLocks/>
          </p:cNvSpPr>
          <p:nvPr/>
        </p:nvSpPr>
        <p:spPr bwMode="auto">
          <a:xfrm>
            <a:off x="9070975" y="5626100"/>
            <a:ext cx="230188" cy="228600"/>
          </a:xfrm>
          <a:custGeom>
            <a:avLst/>
            <a:gdLst>
              <a:gd name="T0" fmla="*/ 145 w 145"/>
              <a:gd name="T1" fmla="*/ 73 h 144"/>
              <a:gd name="T2" fmla="*/ 142 w 145"/>
              <a:gd name="T3" fmla="*/ 50 h 144"/>
              <a:gd name="T4" fmla="*/ 130 w 145"/>
              <a:gd name="T5" fmla="*/ 31 h 144"/>
              <a:gd name="T6" fmla="*/ 115 w 145"/>
              <a:gd name="T7" fmla="*/ 14 h 144"/>
              <a:gd name="T8" fmla="*/ 96 w 145"/>
              <a:gd name="T9" fmla="*/ 4 h 144"/>
              <a:gd name="T10" fmla="*/ 73 w 145"/>
              <a:gd name="T11" fmla="*/ 0 h 144"/>
              <a:gd name="T12" fmla="*/ 50 w 145"/>
              <a:gd name="T13" fmla="*/ 4 h 144"/>
              <a:gd name="T14" fmla="*/ 30 w 145"/>
              <a:gd name="T15" fmla="*/ 14 h 144"/>
              <a:gd name="T16" fmla="*/ 15 w 145"/>
              <a:gd name="T17" fmla="*/ 31 h 144"/>
              <a:gd name="T18" fmla="*/ 3 w 145"/>
              <a:gd name="T19" fmla="*/ 50 h 144"/>
              <a:gd name="T20" fmla="*/ 0 w 145"/>
              <a:gd name="T21" fmla="*/ 73 h 144"/>
              <a:gd name="T22" fmla="*/ 3 w 145"/>
              <a:gd name="T23" fmla="*/ 94 h 144"/>
              <a:gd name="T24" fmla="*/ 15 w 145"/>
              <a:gd name="T25" fmla="*/ 115 h 144"/>
              <a:gd name="T26" fmla="*/ 30 w 145"/>
              <a:gd name="T27" fmla="*/ 131 h 144"/>
              <a:gd name="T28" fmla="*/ 50 w 145"/>
              <a:gd name="T29" fmla="*/ 140 h 144"/>
              <a:gd name="T30" fmla="*/ 73 w 145"/>
              <a:gd name="T31" fmla="*/ 144 h 144"/>
              <a:gd name="T32" fmla="*/ 96 w 145"/>
              <a:gd name="T33" fmla="*/ 140 h 144"/>
              <a:gd name="T34" fmla="*/ 115 w 145"/>
              <a:gd name="T35" fmla="*/ 131 h 144"/>
              <a:gd name="T36" fmla="*/ 130 w 145"/>
              <a:gd name="T37" fmla="*/ 115 h 144"/>
              <a:gd name="T38" fmla="*/ 142 w 145"/>
              <a:gd name="T39" fmla="*/ 94 h 144"/>
              <a:gd name="T40" fmla="*/ 145 w 145"/>
              <a:gd name="T41" fmla="*/ 7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5" h="144">
                <a:moveTo>
                  <a:pt x="145" y="73"/>
                </a:moveTo>
                <a:lnTo>
                  <a:pt x="142" y="50"/>
                </a:lnTo>
                <a:lnTo>
                  <a:pt x="130" y="31"/>
                </a:lnTo>
                <a:lnTo>
                  <a:pt x="115" y="14"/>
                </a:lnTo>
                <a:lnTo>
                  <a:pt x="96" y="4"/>
                </a:lnTo>
                <a:lnTo>
                  <a:pt x="73" y="0"/>
                </a:lnTo>
                <a:lnTo>
                  <a:pt x="50" y="4"/>
                </a:lnTo>
                <a:lnTo>
                  <a:pt x="30" y="14"/>
                </a:lnTo>
                <a:lnTo>
                  <a:pt x="15" y="31"/>
                </a:lnTo>
                <a:lnTo>
                  <a:pt x="3" y="50"/>
                </a:lnTo>
                <a:lnTo>
                  <a:pt x="0" y="73"/>
                </a:lnTo>
                <a:lnTo>
                  <a:pt x="3" y="94"/>
                </a:lnTo>
                <a:lnTo>
                  <a:pt x="15" y="115"/>
                </a:lnTo>
                <a:lnTo>
                  <a:pt x="30" y="131"/>
                </a:lnTo>
                <a:lnTo>
                  <a:pt x="50" y="140"/>
                </a:lnTo>
                <a:lnTo>
                  <a:pt x="73" y="144"/>
                </a:lnTo>
                <a:lnTo>
                  <a:pt x="96" y="140"/>
                </a:lnTo>
                <a:lnTo>
                  <a:pt x="115" y="131"/>
                </a:lnTo>
                <a:lnTo>
                  <a:pt x="130" y="115"/>
                </a:lnTo>
                <a:lnTo>
                  <a:pt x="142" y="94"/>
                </a:lnTo>
                <a:lnTo>
                  <a:pt x="145" y="73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3508" name="Rectangle 116"/>
          <p:cNvSpPr>
            <a:spLocks noChangeArrowheads="1"/>
          </p:cNvSpPr>
          <p:nvPr/>
        </p:nvSpPr>
        <p:spPr bwMode="auto">
          <a:xfrm>
            <a:off x="9177338" y="5648325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en-US" altLang="en-US"/>
          </a:p>
        </p:txBody>
      </p:sp>
      <p:sp>
        <p:nvSpPr>
          <p:cNvPr id="443509" name="Rectangle 117"/>
          <p:cNvSpPr>
            <a:spLocks noChangeArrowheads="1"/>
          </p:cNvSpPr>
          <p:nvPr/>
        </p:nvSpPr>
        <p:spPr bwMode="auto">
          <a:xfrm>
            <a:off x="9220200" y="4953000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endParaRPr lang="en-US" altLang="en-US" sz="1400"/>
          </a:p>
        </p:txBody>
      </p:sp>
      <p:sp>
        <p:nvSpPr>
          <p:cNvPr id="443510" name="Line 118"/>
          <p:cNvSpPr>
            <a:spLocks noChangeShapeType="1"/>
          </p:cNvSpPr>
          <p:nvPr/>
        </p:nvSpPr>
        <p:spPr bwMode="auto">
          <a:xfrm flipH="1">
            <a:off x="8088314" y="5264151"/>
            <a:ext cx="433387" cy="365125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511" name="Line 119"/>
          <p:cNvSpPr>
            <a:spLocks noChangeShapeType="1"/>
          </p:cNvSpPr>
          <p:nvPr/>
        </p:nvSpPr>
        <p:spPr bwMode="auto">
          <a:xfrm>
            <a:off x="8707439" y="5268914"/>
            <a:ext cx="439737" cy="363537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512" name="Freeform 120"/>
          <p:cNvSpPr>
            <a:spLocks/>
          </p:cNvSpPr>
          <p:nvPr/>
        </p:nvSpPr>
        <p:spPr bwMode="auto">
          <a:xfrm>
            <a:off x="9645650" y="5083175"/>
            <a:ext cx="228600" cy="228600"/>
          </a:xfrm>
          <a:custGeom>
            <a:avLst/>
            <a:gdLst>
              <a:gd name="T0" fmla="*/ 144 w 144"/>
              <a:gd name="T1" fmla="*/ 73 h 144"/>
              <a:gd name="T2" fmla="*/ 141 w 144"/>
              <a:gd name="T3" fmla="*/ 50 h 144"/>
              <a:gd name="T4" fmla="*/ 131 w 144"/>
              <a:gd name="T5" fmla="*/ 29 h 144"/>
              <a:gd name="T6" fmla="*/ 116 w 144"/>
              <a:gd name="T7" fmla="*/ 14 h 144"/>
              <a:gd name="T8" fmla="*/ 95 w 144"/>
              <a:gd name="T9" fmla="*/ 4 h 144"/>
              <a:gd name="T10" fmla="*/ 73 w 144"/>
              <a:gd name="T11" fmla="*/ 0 h 144"/>
              <a:gd name="T12" fmla="*/ 50 w 144"/>
              <a:gd name="T13" fmla="*/ 4 h 144"/>
              <a:gd name="T14" fmla="*/ 31 w 144"/>
              <a:gd name="T15" fmla="*/ 14 h 144"/>
              <a:gd name="T16" fmla="*/ 14 w 144"/>
              <a:gd name="T17" fmla="*/ 29 h 144"/>
              <a:gd name="T18" fmla="*/ 4 w 144"/>
              <a:gd name="T19" fmla="*/ 50 h 144"/>
              <a:gd name="T20" fmla="*/ 0 w 144"/>
              <a:gd name="T21" fmla="*/ 73 h 144"/>
              <a:gd name="T22" fmla="*/ 4 w 144"/>
              <a:gd name="T23" fmla="*/ 94 h 144"/>
              <a:gd name="T24" fmla="*/ 14 w 144"/>
              <a:gd name="T25" fmla="*/ 116 h 144"/>
              <a:gd name="T26" fmla="*/ 31 w 144"/>
              <a:gd name="T27" fmla="*/ 131 h 144"/>
              <a:gd name="T28" fmla="*/ 50 w 144"/>
              <a:gd name="T29" fmla="*/ 140 h 144"/>
              <a:gd name="T30" fmla="*/ 73 w 144"/>
              <a:gd name="T31" fmla="*/ 144 h 144"/>
              <a:gd name="T32" fmla="*/ 95 w 144"/>
              <a:gd name="T33" fmla="*/ 140 h 144"/>
              <a:gd name="T34" fmla="*/ 116 w 144"/>
              <a:gd name="T35" fmla="*/ 131 h 144"/>
              <a:gd name="T36" fmla="*/ 131 w 144"/>
              <a:gd name="T37" fmla="*/ 116 h 144"/>
              <a:gd name="T38" fmla="*/ 141 w 144"/>
              <a:gd name="T39" fmla="*/ 94 h 144"/>
              <a:gd name="T40" fmla="*/ 144 w 144"/>
              <a:gd name="T41" fmla="*/ 7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4" h="144">
                <a:moveTo>
                  <a:pt x="144" y="73"/>
                </a:moveTo>
                <a:lnTo>
                  <a:pt x="141" y="50"/>
                </a:lnTo>
                <a:lnTo>
                  <a:pt x="131" y="29"/>
                </a:lnTo>
                <a:lnTo>
                  <a:pt x="116" y="14"/>
                </a:lnTo>
                <a:lnTo>
                  <a:pt x="95" y="4"/>
                </a:lnTo>
                <a:lnTo>
                  <a:pt x="73" y="0"/>
                </a:lnTo>
                <a:lnTo>
                  <a:pt x="50" y="4"/>
                </a:lnTo>
                <a:lnTo>
                  <a:pt x="31" y="14"/>
                </a:lnTo>
                <a:lnTo>
                  <a:pt x="14" y="29"/>
                </a:lnTo>
                <a:lnTo>
                  <a:pt x="4" y="50"/>
                </a:lnTo>
                <a:lnTo>
                  <a:pt x="0" y="73"/>
                </a:lnTo>
                <a:lnTo>
                  <a:pt x="4" y="94"/>
                </a:lnTo>
                <a:lnTo>
                  <a:pt x="14" y="116"/>
                </a:lnTo>
                <a:lnTo>
                  <a:pt x="31" y="131"/>
                </a:lnTo>
                <a:lnTo>
                  <a:pt x="50" y="140"/>
                </a:lnTo>
                <a:lnTo>
                  <a:pt x="73" y="144"/>
                </a:lnTo>
                <a:lnTo>
                  <a:pt x="95" y="140"/>
                </a:lnTo>
                <a:lnTo>
                  <a:pt x="116" y="131"/>
                </a:lnTo>
                <a:lnTo>
                  <a:pt x="131" y="116"/>
                </a:lnTo>
                <a:lnTo>
                  <a:pt x="141" y="94"/>
                </a:lnTo>
                <a:lnTo>
                  <a:pt x="144" y="73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3513" name="Rectangle 121"/>
          <p:cNvSpPr>
            <a:spLocks noChangeArrowheads="1"/>
          </p:cNvSpPr>
          <p:nvPr/>
        </p:nvSpPr>
        <p:spPr bwMode="auto">
          <a:xfrm>
            <a:off x="9755188" y="5105400"/>
            <a:ext cx="769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en-US" altLang="en-US"/>
          </a:p>
        </p:txBody>
      </p:sp>
      <p:sp>
        <p:nvSpPr>
          <p:cNvPr id="443514" name="Freeform 122"/>
          <p:cNvSpPr>
            <a:spLocks/>
          </p:cNvSpPr>
          <p:nvPr/>
        </p:nvSpPr>
        <p:spPr bwMode="auto">
          <a:xfrm>
            <a:off x="10215563" y="5641975"/>
            <a:ext cx="228600" cy="228600"/>
          </a:xfrm>
          <a:custGeom>
            <a:avLst/>
            <a:gdLst>
              <a:gd name="T0" fmla="*/ 144 w 144"/>
              <a:gd name="T1" fmla="*/ 71 h 144"/>
              <a:gd name="T2" fmla="*/ 141 w 144"/>
              <a:gd name="T3" fmla="*/ 50 h 144"/>
              <a:gd name="T4" fmla="*/ 131 w 144"/>
              <a:gd name="T5" fmla="*/ 28 h 144"/>
              <a:gd name="T6" fmla="*/ 114 w 144"/>
              <a:gd name="T7" fmla="*/ 13 h 144"/>
              <a:gd name="T8" fmla="*/ 95 w 144"/>
              <a:gd name="T9" fmla="*/ 4 h 144"/>
              <a:gd name="T10" fmla="*/ 72 w 144"/>
              <a:gd name="T11" fmla="*/ 0 h 144"/>
              <a:gd name="T12" fmla="*/ 50 w 144"/>
              <a:gd name="T13" fmla="*/ 4 h 144"/>
              <a:gd name="T14" fmla="*/ 29 w 144"/>
              <a:gd name="T15" fmla="*/ 13 h 144"/>
              <a:gd name="T16" fmla="*/ 14 w 144"/>
              <a:gd name="T17" fmla="*/ 28 h 144"/>
              <a:gd name="T18" fmla="*/ 4 w 144"/>
              <a:gd name="T19" fmla="*/ 50 h 144"/>
              <a:gd name="T20" fmla="*/ 0 w 144"/>
              <a:gd name="T21" fmla="*/ 71 h 144"/>
              <a:gd name="T22" fmla="*/ 4 w 144"/>
              <a:gd name="T23" fmla="*/ 94 h 144"/>
              <a:gd name="T24" fmla="*/ 14 w 144"/>
              <a:gd name="T25" fmla="*/ 115 h 144"/>
              <a:gd name="T26" fmla="*/ 29 w 144"/>
              <a:gd name="T27" fmla="*/ 130 h 144"/>
              <a:gd name="T28" fmla="*/ 50 w 144"/>
              <a:gd name="T29" fmla="*/ 140 h 144"/>
              <a:gd name="T30" fmla="*/ 72 w 144"/>
              <a:gd name="T31" fmla="*/ 144 h 144"/>
              <a:gd name="T32" fmla="*/ 95 w 144"/>
              <a:gd name="T33" fmla="*/ 140 h 144"/>
              <a:gd name="T34" fmla="*/ 114 w 144"/>
              <a:gd name="T35" fmla="*/ 130 h 144"/>
              <a:gd name="T36" fmla="*/ 131 w 144"/>
              <a:gd name="T37" fmla="*/ 115 h 144"/>
              <a:gd name="T38" fmla="*/ 141 w 144"/>
              <a:gd name="T39" fmla="*/ 94 h 144"/>
              <a:gd name="T40" fmla="*/ 144 w 144"/>
              <a:gd name="T41" fmla="*/ 71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4" h="144">
                <a:moveTo>
                  <a:pt x="144" y="71"/>
                </a:moveTo>
                <a:lnTo>
                  <a:pt x="141" y="50"/>
                </a:lnTo>
                <a:lnTo>
                  <a:pt x="131" y="28"/>
                </a:lnTo>
                <a:lnTo>
                  <a:pt x="114" y="13"/>
                </a:lnTo>
                <a:lnTo>
                  <a:pt x="95" y="4"/>
                </a:lnTo>
                <a:lnTo>
                  <a:pt x="72" y="0"/>
                </a:lnTo>
                <a:lnTo>
                  <a:pt x="50" y="4"/>
                </a:lnTo>
                <a:lnTo>
                  <a:pt x="29" y="13"/>
                </a:lnTo>
                <a:lnTo>
                  <a:pt x="14" y="28"/>
                </a:lnTo>
                <a:lnTo>
                  <a:pt x="4" y="50"/>
                </a:lnTo>
                <a:lnTo>
                  <a:pt x="0" y="71"/>
                </a:lnTo>
                <a:lnTo>
                  <a:pt x="4" y="94"/>
                </a:lnTo>
                <a:lnTo>
                  <a:pt x="14" y="115"/>
                </a:lnTo>
                <a:lnTo>
                  <a:pt x="29" y="130"/>
                </a:lnTo>
                <a:lnTo>
                  <a:pt x="50" y="140"/>
                </a:lnTo>
                <a:lnTo>
                  <a:pt x="72" y="144"/>
                </a:lnTo>
                <a:lnTo>
                  <a:pt x="95" y="140"/>
                </a:lnTo>
                <a:lnTo>
                  <a:pt x="114" y="130"/>
                </a:lnTo>
                <a:lnTo>
                  <a:pt x="131" y="115"/>
                </a:lnTo>
                <a:lnTo>
                  <a:pt x="141" y="94"/>
                </a:lnTo>
                <a:lnTo>
                  <a:pt x="144" y="71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3515" name="Rectangle 123"/>
          <p:cNvSpPr>
            <a:spLocks noChangeArrowheads="1"/>
          </p:cNvSpPr>
          <p:nvPr/>
        </p:nvSpPr>
        <p:spPr bwMode="auto">
          <a:xfrm>
            <a:off x="10320338" y="5659438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en-US" altLang="en-US"/>
          </a:p>
        </p:txBody>
      </p:sp>
      <p:sp>
        <p:nvSpPr>
          <p:cNvPr id="443516" name="Line 124"/>
          <p:cNvSpPr>
            <a:spLocks noChangeShapeType="1"/>
          </p:cNvSpPr>
          <p:nvPr/>
        </p:nvSpPr>
        <p:spPr bwMode="auto">
          <a:xfrm flipH="1">
            <a:off x="9234489" y="5275263"/>
            <a:ext cx="433387" cy="3667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517" name="Line 125"/>
          <p:cNvSpPr>
            <a:spLocks noChangeShapeType="1"/>
          </p:cNvSpPr>
          <p:nvPr/>
        </p:nvSpPr>
        <p:spPr bwMode="auto">
          <a:xfrm>
            <a:off x="9850439" y="5281613"/>
            <a:ext cx="441325" cy="3667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518" name="Line 126"/>
          <p:cNvSpPr>
            <a:spLocks noChangeShapeType="1"/>
          </p:cNvSpPr>
          <p:nvPr/>
        </p:nvSpPr>
        <p:spPr bwMode="auto">
          <a:xfrm flipV="1">
            <a:off x="8729663" y="5168901"/>
            <a:ext cx="919162" cy="3175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519" name="Rectangle 127"/>
          <p:cNvSpPr>
            <a:spLocks noChangeArrowheads="1"/>
          </p:cNvSpPr>
          <p:nvPr/>
        </p:nvSpPr>
        <p:spPr bwMode="auto">
          <a:xfrm>
            <a:off x="8140700" y="5287963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endParaRPr lang="en-US" altLang="en-US" sz="1400"/>
          </a:p>
        </p:txBody>
      </p:sp>
      <p:sp>
        <p:nvSpPr>
          <p:cNvPr id="443520" name="Line 128"/>
          <p:cNvSpPr>
            <a:spLocks noChangeShapeType="1"/>
          </p:cNvSpPr>
          <p:nvPr/>
        </p:nvSpPr>
        <p:spPr bwMode="auto">
          <a:xfrm flipV="1">
            <a:off x="8156576" y="5718176"/>
            <a:ext cx="917575" cy="317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521" name="Line 129"/>
          <p:cNvSpPr>
            <a:spLocks noChangeShapeType="1"/>
          </p:cNvSpPr>
          <p:nvPr/>
        </p:nvSpPr>
        <p:spPr bwMode="auto">
          <a:xfrm>
            <a:off x="9299575" y="5721350"/>
            <a:ext cx="922338" cy="1588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522" name="Rectangle 130"/>
          <p:cNvSpPr>
            <a:spLocks noChangeArrowheads="1"/>
          </p:cNvSpPr>
          <p:nvPr/>
        </p:nvSpPr>
        <p:spPr bwMode="auto">
          <a:xfrm>
            <a:off x="8634413" y="5759450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en-US" altLang="en-US" sz="1400"/>
          </a:p>
        </p:txBody>
      </p:sp>
      <p:sp>
        <p:nvSpPr>
          <p:cNvPr id="443523" name="Rectangle 131"/>
          <p:cNvSpPr>
            <a:spLocks noChangeArrowheads="1"/>
          </p:cNvSpPr>
          <p:nvPr/>
        </p:nvSpPr>
        <p:spPr bwMode="auto">
          <a:xfrm>
            <a:off x="9740900" y="5775325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endParaRPr lang="en-US" altLang="en-US" sz="1400"/>
          </a:p>
        </p:txBody>
      </p:sp>
      <p:sp>
        <p:nvSpPr>
          <p:cNvPr id="443524" name="Rectangle 132"/>
          <p:cNvSpPr>
            <a:spLocks noChangeArrowheads="1"/>
          </p:cNvSpPr>
          <p:nvPr/>
        </p:nvSpPr>
        <p:spPr bwMode="auto">
          <a:xfrm>
            <a:off x="10082213" y="5291138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  <a:endParaRPr lang="en-US" altLang="en-US" sz="1400"/>
          </a:p>
        </p:txBody>
      </p:sp>
      <p:sp>
        <p:nvSpPr>
          <p:cNvPr id="443525" name="Rectangle 133"/>
          <p:cNvSpPr>
            <a:spLocks noChangeArrowheads="1"/>
          </p:cNvSpPr>
          <p:nvPr/>
        </p:nvSpPr>
        <p:spPr bwMode="auto">
          <a:xfrm>
            <a:off x="8834438" y="5430838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en-US" altLang="en-US" sz="1400"/>
          </a:p>
        </p:txBody>
      </p:sp>
      <p:sp>
        <p:nvSpPr>
          <p:cNvPr id="443526" name="Rectangle 134"/>
          <p:cNvSpPr>
            <a:spLocks noChangeArrowheads="1"/>
          </p:cNvSpPr>
          <p:nvPr/>
        </p:nvSpPr>
        <p:spPr bwMode="auto">
          <a:xfrm>
            <a:off x="9512300" y="5434013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endParaRPr lang="en-US" altLang="en-US" sz="1400"/>
          </a:p>
        </p:txBody>
      </p:sp>
      <p:sp>
        <p:nvSpPr>
          <p:cNvPr id="443527" name="Text Box 135"/>
          <p:cNvSpPr txBox="1">
            <a:spLocks noChangeArrowheads="1"/>
          </p:cNvSpPr>
          <p:nvPr/>
        </p:nvSpPr>
        <p:spPr bwMode="auto">
          <a:xfrm>
            <a:off x="1981200" y="2667000"/>
            <a:ext cx="5715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/>
              <a:t>     b(a,3)              c(b,3+4</a:t>
            </a:r>
            <a:r>
              <a:rPr lang="en-US" altLang="en-US">
                <a:cs typeface="Times New Roman" panose="02020603050405020304" pitchFamily="18" charset="0"/>
              </a:rPr>
              <a:t>)  </a:t>
            </a:r>
            <a:r>
              <a:rPr lang="en-US" altLang="en-US" u="sng">
                <a:cs typeface="Times New Roman" panose="02020603050405020304" pitchFamily="18" charset="0"/>
              </a:rPr>
              <a:t>d(b,3+2)</a:t>
            </a:r>
            <a:r>
              <a:rPr lang="en-US" altLang="en-US">
                <a:cs typeface="Times New Roman" panose="02020603050405020304" pitchFamily="18" charset="0"/>
              </a:rPr>
              <a:t>  e(-,</a:t>
            </a:r>
            <a:r>
              <a:rPr lang="en-US" altLang="en-US"/>
              <a:t>∞)</a:t>
            </a:r>
          </a:p>
        </p:txBody>
      </p:sp>
      <p:sp>
        <p:nvSpPr>
          <p:cNvPr id="443528" name="Text Box 136"/>
          <p:cNvSpPr txBox="1">
            <a:spLocks noChangeArrowheads="1"/>
          </p:cNvSpPr>
          <p:nvPr/>
        </p:nvSpPr>
        <p:spPr bwMode="auto">
          <a:xfrm>
            <a:off x="2057400" y="3810000"/>
            <a:ext cx="5410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/>
              <a:t>   d(b,5)                  </a:t>
            </a:r>
            <a:r>
              <a:rPr lang="en-US" altLang="en-US" u="sng"/>
              <a:t>c(b,7</a:t>
            </a:r>
            <a:r>
              <a:rPr lang="en-US" altLang="en-US" u="sng">
                <a:cs typeface="Times New Roman" panose="02020603050405020304" pitchFamily="18" charset="0"/>
              </a:rPr>
              <a:t>)</a:t>
            </a:r>
            <a:r>
              <a:rPr lang="en-US" altLang="en-US">
                <a:cs typeface="Times New Roman" panose="02020603050405020304" pitchFamily="18" charset="0"/>
              </a:rPr>
              <a:t>   e(d,</a:t>
            </a:r>
            <a:r>
              <a:rPr lang="en-US" altLang="en-US"/>
              <a:t>5+4)</a:t>
            </a:r>
          </a:p>
        </p:txBody>
      </p:sp>
      <p:sp>
        <p:nvSpPr>
          <p:cNvPr id="443529" name="Text Box 137"/>
          <p:cNvSpPr txBox="1">
            <a:spLocks noChangeArrowheads="1"/>
          </p:cNvSpPr>
          <p:nvPr/>
        </p:nvSpPr>
        <p:spPr bwMode="auto">
          <a:xfrm>
            <a:off x="2057400" y="5029200"/>
            <a:ext cx="5410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/>
              <a:t>   c(b,7) 		</a:t>
            </a:r>
            <a:r>
              <a:rPr lang="en-US" altLang="en-US" u="sng">
                <a:cs typeface="Times New Roman" panose="02020603050405020304" pitchFamily="18" charset="0"/>
              </a:rPr>
              <a:t>e(d,</a:t>
            </a:r>
            <a:r>
              <a:rPr lang="en-US" altLang="en-US" u="sng"/>
              <a:t>9)</a:t>
            </a:r>
          </a:p>
        </p:txBody>
      </p:sp>
      <p:sp>
        <p:nvSpPr>
          <p:cNvPr id="443530" name="Text Box 138"/>
          <p:cNvSpPr txBox="1">
            <a:spLocks noChangeArrowheads="1"/>
          </p:cNvSpPr>
          <p:nvPr/>
        </p:nvSpPr>
        <p:spPr bwMode="auto">
          <a:xfrm>
            <a:off x="2057400" y="5943600"/>
            <a:ext cx="5410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/>
              <a:t>   e(d,9) 		</a:t>
            </a:r>
            <a:endParaRPr lang="en-US" altLang="en-US" u="sng"/>
          </a:p>
        </p:txBody>
      </p:sp>
      <p:sp>
        <p:nvSpPr>
          <p:cNvPr id="443533" name="Rectangle 141"/>
          <p:cNvSpPr>
            <a:spLocks noChangeArrowheads="1"/>
          </p:cNvSpPr>
          <p:nvPr/>
        </p:nvSpPr>
        <p:spPr bwMode="auto">
          <a:xfrm>
            <a:off x="5867400" y="685800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en-US" altLang="en-US"/>
          </a:p>
        </p:txBody>
      </p:sp>
      <p:sp>
        <p:nvSpPr>
          <p:cNvPr id="443535" name="Freeform 143"/>
          <p:cNvSpPr>
            <a:spLocks/>
          </p:cNvSpPr>
          <p:nvPr/>
        </p:nvSpPr>
        <p:spPr bwMode="auto">
          <a:xfrm>
            <a:off x="8001000" y="3200400"/>
            <a:ext cx="230188" cy="228600"/>
          </a:xfrm>
          <a:custGeom>
            <a:avLst/>
            <a:gdLst>
              <a:gd name="T0" fmla="*/ 145 w 145"/>
              <a:gd name="T1" fmla="*/ 73 h 144"/>
              <a:gd name="T2" fmla="*/ 142 w 145"/>
              <a:gd name="T3" fmla="*/ 50 h 144"/>
              <a:gd name="T4" fmla="*/ 130 w 145"/>
              <a:gd name="T5" fmla="*/ 31 h 144"/>
              <a:gd name="T6" fmla="*/ 115 w 145"/>
              <a:gd name="T7" fmla="*/ 14 h 144"/>
              <a:gd name="T8" fmla="*/ 96 w 145"/>
              <a:gd name="T9" fmla="*/ 4 h 144"/>
              <a:gd name="T10" fmla="*/ 73 w 145"/>
              <a:gd name="T11" fmla="*/ 0 h 144"/>
              <a:gd name="T12" fmla="*/ 50 w 145"/>
              <a:gd name="T13" fmla="*/ 4 h 144"/>
              <a:gd name="T14" fmla="*/ 30 w 145"/>
              <a:gd name="T15" fmla="*/ 14 h 144"/>
              <a:gd name="T16" fmla="*/ 15 w 145"/>
              <a:gd name="T17" fmla="*/ 31 h 144"/>
              <a:gd name="T18" fmla="*/ 3 w 145"/>
              <a:gd name="T19" fmla="*/ 50 h 144"/>
              <a:gd name="T20" fmla="*/ 0 w 145"/>
              <a:gd name="T21" fmla="*/ 73 h 144"/>
              <a:gd name="T22" fmla="*/ 3 w 145"/>
              <a:gd name="T23" fmla="*/ 94 h 144"/>
              <a:gd name="T24" fmla="*/ 15 w 145"/>
              <a:gd name="T25" fmla="*/ 115 h 144"/>
              <a:gd name="T26" fmla="*/ 30 w 145"/>
              <a:gd name="T27" fmla="*/ 131 h 144"/>
              <a:gd name="T28" fmla="*/ 50 w 145"/>
              <a:gd name="T29" fmla="*/ 140 h 144"/>
              <a:gd name="T30" fmla="*/ 73 w 145"/>
              <a:gd name="T31" fmla="*/ 144 h 144"/>
              <a:gd name="T32" fmla="*/ 96 w 145"/>
              <a:gd name="T33" fmla="*/ 140 h 144"/>
              <a:gd name="T34" fmla="*/ 115 w 145"/>
              <a:gd name="T35" fmla="*/ 131 h 144"/>
              <a:gd name="T36" fmla="*/ 130 w 145"/>
              <a:gd name="T37" fmla="*/ 115 h 144"/>
              <a:gd name="T38" fmla="*/ 142 w 145"/>
              <a:gd name="T39" fmla="*/ 94 h 144"/>
              <a:gd name="T40" fmla="*/ 145 w 145"/>
              <a:gd name="T41" fmla="*/ 7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5" h="144">
                <a:moveTo>
                  <a:pt x="145" y="73"/>
                </a:moveTo>
                <a:lnTo>
                  <a:pt x="142" y="50"/>
                </a:lnTo>
                <a:lnTo>
                  <a:pt x="130" y="31"/>
                </a:lnTo>
                <a:lnTo>
                  <a:pt x="115" y="14"/>
                </a:lnTo>
                <a:lnTo>
                  <a:pt x="96" y="4"/>
                </a:lnTo>
                <a:lnTo>
                  <a:pt x="73" y="0"/>
                </a:lnTo>
                <a:lnTo>
                  <a:pt x="50" y="4"/>
                </a:lnTo>
                <a:lnTo>
                  <a:pt x="30" y="14"/>
                </a:lnTo>
                <a:lnTo>
                  <a:pt x="15" y="31"/>
                </a:lnTo>
                <a:lnTo>
                  <a:pt x="3" y="50"/>
                </a:lnTo>
                <a:lnTo>
                  <a:pt x="0" y="73"/>
                </a:lnTo>
                <a:lnTo>
                  <a:pt x="3" y="94"/>
                </a:lnTo>
                <a:lnTo>
                  <a:pt x="15" y="115"/>
                </a:lnTo>
                <a:lnTo>
                  <a:pt x="30" y="131"/>
                </a:lnTo>
                <a:lnTo>
                  <a:pt x="50" y="140"/>
                </a:lnTo>
                <a:lnTo>
                  <a:pt x="73" y="144"/>
                </a:lnTo>
                <a:lnTo>
                  <a:pt x="96" y="140"/>
                </a:lnTo>
                <a:lnTo>
                  <a:pt x="115" y="131"/>
                </a:lnTo>
                <a:lnTo>
                  <a:pt x="130" y="115"/>
                </a:lnTo>
                <a:lnTo>
                  <a:pt x="142" y="94"/>
                </a:lnTo>
                <a:lnTo>
                  <a:pt x="145" y="73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3536" name="Rectangle 144"/>
          <p:cNvSpPr>
            <a:spLocks noChangeArrowheads="1"/>
          </p:cNvSpPr>
          <p:nvPr/>
        </p:nvSpPr>
        <p:spPr bwMode="auto">
          <a:xfrm>
            <a:off x="8047038" y="3246438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endParaRPr lang="en-US" altLang="en-US"/>
          </a:p>
        </p:txBody>
      </p:sp>
      <p:sp>
        <p:nvSpPr>
          <p:cNvPr id="443537" name="Freeform 145"/>
          <p:cNvSpPr>
            <a:spLocks/>
          </p:cNvSpPr>
          <p:nvPr/>
        </p:nvSpPr>
        <p:spPr bwMode="auto">
          <a:xfrm>
            <a:off x="8515350" y="2690813"/>
            <a:ext cx="228600" cy="228600"/>
          </a:xfrm>
          <a:custGeom>
            <a:avLst/>
            <a:gdLst>
              <a:gd name="T0" fmla="*/ 144 w 144"/>
              <a:gd name="T1" fmla="*/ 73 h 144"/>
              <a:gd name="T2" fmla="*/ 141 w 144"/>
              <a:gd name="T3" fmla="*/ 50 h 144"/>
              <a:gd name="T4" fmla="*/ 131 w 144"/>
              <a:gd name="T5" fmla="*/ 29 h 144"/>
              <a:gd name="T6" fmla="*/ 114 w 144"/>
              <a:gd name="T7" fmla="*/ 14 h 144"/>
              <a:gd name="T8" fmla="*/ 95 w 144"/>
              <a:gd name="T9" fmla="*/ 4 h 144"/>
              <a:gd name="T10" fmla="*/ 72 w 144"/>
              <a:gd name="T11" fmla="*/ 0 h 144"/>
              <a:gd name="T12" fmla="*/ 50 w 144"/>
              <a:gd name="T13" fmla="*/ 4 h 144"/>
              <a:gd name="T14" fmla="*/ 29 w 144"/>
              <a:gd name="T15" fmla="*/ 14 h 144"/>
              <a:gd name="T16" fmla="*/ 14 w 144"/>
              <a:gd name="T17" fmla="*/ 29 h 144"/>
              <a:gd name="T18" fmla="*/ 4 w 144"/>
              <a:gd name="T19" fmla="*/ 50 h 144"/>
              <a:gd name="T20" fmla="*/ 0 w 144"/>
              <a:gd name="T21" fmla="*/ 73 h 144"/>
              <a:gd name="T22" fmla="*/ 4 w 144"/>
              <a:gd name="T23" fmla="*/ 94 h 144"/>
              <a:gd name="T24" fmla="*/ 14 w 144"/>
              <a:gd name="T25" fmla="*/ 116 h 144"/>
              <a:gd name="T26" fmla="*/ 29 w 144"/>
              <a:gd name="T27" fmla="*/ 131 h 144"/>
              <a:gd name="T28" fmla="*/ 50 w 144"/>
              <a:gd name="T29" fmla="*/ 140 h 144"/>
              <a:gd name="T30" fmla="*/ 72 w 144"/>
              <a:gd name="T31" fmla="*/ 144 h 144"/>
              <a:gd name="T32" fmla="*/ 95 w 144"/>
              <a:gd name="T33" fmla="*/ 140 h 144"/>
              <a:gd name="T34" fmla="*/ 114 w 144"/>
              <a:gd name="T35" fmla="*/ 131 h 144"/>
              <a:gd name="T36" fmla="*/ 131 w 144"/>
              <a:gd name="T37" fmla="*/ 116 h 144"/>
              <a:gd name="T38" fmla="*/ 141 w 144"/>
              <a:gd name="T39" fmla="*/ 94 h 144"/>
              <a:gd name="T40" fmla="*/ 144 w 144"/>
              <a:gd name="T41" fmla="*/ 7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4" h="144">
                <a:moveTo>
                  <a:pt x="144" y="73"/>
                </a:moveTo>
                <a:lnTo>
                  <a:pt x="141" y="50"/>
                </a:lnTo>
                <a:lnTo>
                  <a:pt x="131" y="29"/>
                </a:lnTo>
                <a:lnTo>
                  <a:pt x="114" y="14"/>
                </a:lnTo>
                <a:lnTo>
                  <a:pt x="95" y="4"/>
                </a:lnTo>
                <a:lnTo>
                  <a:pt x="72" y="0"/>
                </a:lnTo>
                <a:lnTo>
                  <a:pt x="50" y="4"/>
                </a:lnTo>
                <a:lnTo>
                  <a:pt x="29" y="14"/>
                </a:lnTo>
                <a:lnTo>
                  <a:pt x="14" y="29"/>
                </a:lnTo>
                <a:lnTo>
                  <a:pt x="4" y="50"/>
                </a:lnTo>
                <a:lnTo>
                  <a:pt x="0" y="73"/>
                </a:lnTo>
                <a:lnTo>
                  <a:pt x="4" y="94"/>
                </a:lnTo>
                <a:lnTo>
                  <a:pt x="14" y="116"/>
                </a:lnTo>
                <a:lnTo>
                  <a:pt x="29" y="131"/>
                </a:lnTo>
                <a:lnTo>
                  <a:pt x="50" y="140"/>
                </a:lnTo>
                <a:lnTo>
                  <a:pt x="72" y="144"/>
                </a:lnTo>
                <a:lnTo>
                  <a:pt x="95" y="140"/>
                </a:lnTo>
                <a:lnTo>
                  <a:pt x="114" y="131"/>
                </a:lnTo>
                <a:lnTo>
                  <a:pt x="131" y="116"/>
                </a:lnTo>
                <a:lnTo>
                  <a:pt x="141" y="94"/>
                </a:lnTo>
                <a:lnTo>
                  <a:pt x="144" y="73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3538" name="Rectangle 146"/>
          <p:cNvSpPr>
            <a:spLocks noChangeArrowheads="1"/>
          </p:cNvSpPr>
          <p:nvPr/>
        </p:nvSpPr>
        <p:spPr bwMode="auto">
          <a:xfrm>
            <a:off x="8623300" y="2713038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endParaRPr lang="en-US" altLang="en-US"/>
          </a:p>
        </p:txBody>
      </p:sp>
      <p:sp>
        <p:nvSpPr>
          <p:cNvPr id="443539" name="Freeform 147"/>
          <p:cNvSpPr>
            <a:spLocks/>
          </p:cNvSpPr>
          <p:nvPr/>
        </p:nvSpPr>
        <p:spPr bwMode="auto">
          <a:xfrm>
            <a:off x="9083675" y="3233738"/>
            <a:ext cx="230188" cy="228600"/>
          </a:xfrm>
          <a:custGeom>
            <a:avLst/>
            <a:gdLst>
              <a:gd name="T0" fmla="*/ 145 w 145"/>
              <a:gd name="T1" fmla="*/ 73 h 144"/>
              <a:gd name="T2" fmla="*/ 142 w 145"/>
              <a:gd name="T3" fmla="*/ 50 h 144"/>
              <a:gd name="T4" fmla="*/ 130 w 145"/>
              <a:gd name="T5" fmla="*/ 31 h 144"/>
              <a:gd name="T6" fmla="*/ 115 w 145"/>
              <a:gd name="T7" fmla="*/ 14 h 144"/>
              <a:gd name="T8" fmla="*/ 96 w 145"/>
              <a:gd name="T9" fmla="*/ 4 h 144"/>
              <a:gd name="T10" fmla="*/ 73 w 145"/>
              <a:gd name="T11" fmla="*/ 0 h 144"/>
              <a:gd name="T12" fmla="*/ 50 w 145"/>
              <a:gd name="T13" fmla="*/ 4 h 144"/>
              <a:gd name="T14" fmla="*/ 30 w 145"/>
              <a:gd name="T15" fmla="*/ 14 h 144"/>
              <a:gd name="T16" fmla="*/ 15 w 145"/>
              <a:gd name="T17" fmla="*/ 31 h 144"/>
              <a:gd name="T18" fmla="*/ 3 w 145"/>
              <a:gd name="T19" fmla="*/ 50 h 144"/>
              <a:gd name="T20" fmla="*/ 0 w 145"/>
              <a:gd name="T21" fmla="*/ 73 h 144"/>
              <a:gd name="T22" fmla="*/ 3 w 145"/>
              <a:gd name="T23" fmla="*/ 94 h 144"/>
              <a:gd name="T24" fmla="*/ 15 w 145"/>
              <a:gd name="T25" fmla="*/ 115 h 144"/>
              <a:gd name="T26" fmla="*/ 30 w 145"/>
              <a:gd name="T27" fmla="*/ 131 h 144"/>
              <a:gd name="T28" fmla="*/ 50 w 145"/>
              <a:gd name="T29" fmla="*/ 140 h 144"/>
              <a:gd name="T30" fmla="*/ 73 w 145"/>
              <a:gd name="T31" fmla="*/ 144 h 144"/>
              <a:gd name="T32" fmla="*/ 96 w 145"/>
              <a:gd name="T33" fmla="*/ 140 h 144"/>
              <a:gd name="T34" fmla="*/ 115 w 145"/>
              <a:gd name="T35" fmla="*/ 131 h 144"/>
              <a:gd name="T36" fmla="*/ 130 w 145"/>
              <a:gd name="T37" fmla="*/ 115 h 144"/>
              <a:gd name="T38" fmla="*/ 142 w 145"/>
              <a:gd name="T39" fmla="*/ 94 h 144"/>
              <a:gd name="T40" fmla="*/ 145 w 145"/>
              <a:gd name="T41" fmla="*/ 7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5" h="144">
                <a:moveTo>
                  <a:pt x="145" y="73"/>
                </a:moveTo>
                <a:lnTo>
                  <a:pt x="142" y="50"/>
                </a:lnTo>
                <a:lnTo>
                  <a:pt x="130" y="31"/>
                </a:lnTo>
                <a:lnTo>
                  <a:pt x="115" y="14"/>
                </a:lnTo>
                <a:lnTo>
                  <a:pt x="96" y="4"/>
                </a:lnTo>
                <a:lnTo>
                  <a:pt x="73" y="0"/>
                </a:lnTo>
                <a:lnTo>
                  <a:pt x="50" y="4"/>
                </a:lnTo>
                <a:lnTo>
                  <a:pt x="30" y="14"/>
                </a:lnTo>
                <a:lnTo>
                  <a:pt x="15" y="31"/>
                </a:lnTo>
                <a:lnTo>
                  <a:pt x="3" y="50"/>
                </a:lnTo>
                <a:lnTo>
                  <a:pt x="0" y="73"/>
                </a:lnTo>
                <a:lnTo>
                  <a:pt x="3" y="94"/>
                </a:lnTo>
                <a:lnTo>
                  <a:pt x="15" y="115"/>
                </a:lnTo>
                <a:lnTo>
                  <a:pt x="30" y="131"/>
                </a:lnTo>
                <a:lnTo>
                  <a:pt x="50" y="140"/>
                </a:lnTo>
                <a:lnTo>
                  <a:pt x="73" y="144"/>
                </a:lnTo>
                <a:lnTo>
                  <a:pt x="96" y="140"/>
                </a:lnTo>
                <a:lnTo>
                  <a:pt x="115" y="131"/>
                </a:lnTo>
                <a:lnTo>
                  <a:pt x="130" y="115"/>
                </a:lnTo>
                <a:lnTo>
                  <a:pt x="142" y="94"/>
                </a:lnTo>
                <a:lnTo>
                  <a:pt x="145" y="73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3540" name="Rectangle 148"/>
          <p:cNvSpPr>
            <a:spLocks noChangeArrowheads="1"/>
          </p:cNvSpPr>
          <p:nvPr/>
        </p:nvSpPr>
        <p:spPr bwMode="auto">
          <a:xfrm>
            <a:off x="9190038" y="3255963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endParaRPr lang="en-US" altLang="en-US"/>
          </a:p>
        </p:txBody>
      </p:sp>
      <p:sp>
        <p:nvSpPr>
          <p:cNvPr id="443541" name="Rectangle 149"/>
          <p:cNvSpPr>
            <a:spLocks noChangeArrowheads="1"/>
          </p:cNvSpPr>
          <p:nvPr/>
        </p:nvSpPr>
        <p:spPr bwMode="auto">
          <a:xfrm>
            <a:off x="9220200" y="2590800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endParaRPr lang="en-US" altLang="en-US" sz="1400"/>
          </a:p>
        </p:txBody>
      </p:sp>
      <p:sp>
        <p:nvSpPr>
          <p:cNvPr id="443542" name="Line 150"/>
          <p:cNvSpPr>
            <a:spLocks noChangeShapeType="1"/>
          </p:cNvSpPr>
          <p:nvPr/>
        </p:nvSpPr>
        <p:spPr bwMode="auto">
          <a:xfrm flipH="1">
            <a:off x="8077200" y="2871788"/>
            <a:ext cx="457200" cy="328612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543" name="Line 151"/>
          <p:cNvSpPr>
            <a:spLocks noChangeShapeType="1"/>
          </p:cNvSpPr>
          <p:nvPr/>
        </p:nvSpPr>
        <p:spPr bwMode="auto">
          <a:xfrm>
            <a:off x="8720139" y="2876550"/>
            <a:ext cx="439737" cy="363538"/>
          </a:xfrm>
          <a:prstGeom prst="line">
            <a:avLst/>
          </a:prstGeom>
          <a:noFill/>
          <a:ln w="269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544" name="Freeform 152"/>
          <p:cNvSpPr>
            <a:spLocks/>
          </p:cNvSpPr>
          <p:nvPr/>
        </p:nvSpPr>
        <p:spPr bwMode="auto">
          <a:xfrm>
            <a:off x="9658350" y="2690813"/>
            <a:ext cx="228600" cy="228600"/>
          </a:xfrm>
          <a:custGeom>
            <a:avLst/>
            <a:gdLst>
              <a:gd name="T0" fmla="*/ 144 w 144"/>
              <a:gd name="T1" fmla="*/ 73 h 144"/>
              <a:gd name="T2" fmla="*/ 141 w 144"/>
              <a:gd name="T3" fmla="*/ 50 h 144"/>
              <a:gd name="T4" fmla="*/ 131 w 144"/>
              <a:gd name="T5" fmla="*/ 29 h 144"/>
              <a:gd name="T6" fmla="*/ 116 w 144"/>
              <a:gd name="T7" fmla="*/ 14 h 144"/>
              <a:gd name="T8" fmla="*/ 95 w 144"/>
              <a:gd name="T9" fmla="*/ 4 h 144"/>
              <a:gd name="T10" fmla="*/ 73 w 144"/>
              <a:gd name="T11" fmla="*/ 0 h 144"/>
              <a:gd name="T12" fmla="*/ 50 w 144"/>
              <a:gd name="T13" fmla="*/ 4 h 144"/>
              <a:gd name="T14" fmla="*/ 31 w 144"/>
              <a:gd name="T15" fmla="*/ 14 h 144"/>
              <a:gd name="T16" fmla="*/ 14 w 144"/>
              <a:gd name="T17" fmla="*/ 29 h 144"/>
              <a:gd name="T18" fmla="*/ 4 w 144"/>
              <a:gd name="T19" fmla="*/ 50 h 144"/>
              <a:gd name="T20" fmla="*/ 0 w 144"/>
              <a:gd name="T21" fmla="*/ 73 h 144"/>
              <a:gd name="T22" fmla="*/ 4 w 144"/>
              <a:gd name="T23" fmla="*/ 94 h 144"/>
              <a:gd name="T24" fmla="*/ 14 w 144"/>
              <a:gd name="T25" fmla="*/ 116 h 144"/>
              <a:gd name="T26" fmla="*/ 31 w 144"/>
              <a:gd name="T27" fmla="*/ 131 h 144"/>
              <a:gd name="T28" fmla="*/ 50 w 144"/>
              <a:gd name="T29" fmla="*/ 140 h 144"/>
              <a:gd name="T30" fmla="*/ 73 w 144"/>
              <a:gd name="T31" fmla="*/ 144 h 144"/>
              <a:gd name="T32" fmla="*/ 95 w 144"/>
              <a:gd name="T33" fmla="*/ 140 h 144"/>
              <a:gd name="T34" fmla="*/ 116 w 144"/>
              <a:gd name="T35" fmla="*/ 131 h 144"/>
              <a:gd name="T36" fmla="*/ 131 w 144"/>
              <a:gd name="T37" fmla="*/ 116 h 144"/>
              <a:gd name="T38" fmla="*/ 141 w 144"/>
              <a:gd name="T39" fmla="*/ 94 h 144"/>
              <a:gd name="T40" fmla="*/ 144 w 144"/>
              <a:gd name="T41" fmla="*/ 7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4" h="144">
                <a:moveTo>
                  <a:pt x="144" y="73"/>
                </a:moveTo>
                <a:lnTo>
                  <a:pt x="141" y="50"/>
                </a:lnTo>
                <a:lnTo>
                  <a:pt x="131" y="29"/>
                </a:lnTo>
                <a:lnTo>
                  <a:pt x="116" y="14"/>
                </a:lnTo>
                <a:lnTo>
                  <a:pt x="95" y="4"/>
                </a:lnTo>
                <a:lnTo>
                  <a:pt x="73" y="0"/>
                </a:lnTo>
                <a:lnTo>
                  <a:pt x="50" y="4"/>
                </a:lnTo>
                <a:lnTo>
                  <a:pt x="31" y="14"/>
                </a:lnTo>
                <a:lnTo>
                  <a:pt x="14" y="29"/>
                </a:lnTo>
                <a:lnTo>
                  <a:pt x="4" y="50"/>
                </a:lnTo>
                <a:lnTo>
                  <a:pt x="0" y="73"/>
                </a:lnTo>
                <a:lnTo>
                  <a:pt x="4" y="94"/>
                </a:lnTo>
                <a:lnTo>
                  <a:pt x="14" y="116"/>
                </a:lnTo>
                <a:lnTo>
                  <a:pt x="31" y="131"/>
                </a:lnTo>
                <a:lnTo>
                  <a:pt x="50" y="140"/>
                </a:lnTo>
                <a:lnTo>
                  <a:pt x="73" y="144"/>
                </a:lnTo>
                <a:lnTo>
                  <a:pt x="95" y="140"/>
                </a:lnTo>
                <a:lnTo>
                  <a:pt x="116" y="131"/>
                </a:lnTo>
                <a:lnTo>
                  <a:pt x="131" y="116"/>
                </a:lnTo>
                <a:lnTo>
                  <a:pt x="141" y="94"/>
                </a:lnTo>
                <a:lnTo>
                  <a:pt x="144" y="73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3545" name="Rectangle 153"/>
          <p:cNvSpPr>
            <a:spLocks noChangeArrowheads="1"/>
          </p:cNvSpPr>
          <p:nvPr/>
        </p:nvSpPr>
        <p:spPr bwMode="auto">
          <a:xfrm>
            <a:off x="9767888" y="2713038"/>
            <a:ext cx="769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endParaRPr lang="en-US" altLang="en-US"/>
          </a:p>
        </p:txBody>
      </p:sp>
      <p:sp>
        <p:nvSpPr>
          <p:cNvPr id="443546" name="Freeform 154"/>
          <p:cNvSpPr>
            <a:spLocks/>
          </p:cNvSpPr>
          <p:nvPr/>
        </p:nvSpPr>
        <p:spPr bwMode="auto">
          <a:xfrm>
            <a:off x="10228263" y="3249613"/>
            <a:ext cx="228600" cy="228600"/>
          </a:xfrm>
          <a:custGeom>
            <a:avLst/>
            <a:gdLst>
              <a:gd name="T0" fmla="*/ 144 w 144"/>
              <a:gd name="T1" fmla="*/ 71 h 144"/>
              <a:gd name="T2" fmla="*/ 141 w 144"/>
              <a:gd name="T3" fmla="*/ 50 h 144"/>
              <a:gd name="T4" fmla="*/ 131 w 144"/>
              <a:gd name="T5" fmla="*/ 28 h 144"/>
              <a:gd name="T6" fmla="*/ 114 w 144"/>
              <a:gd name="T7" fmla="*/ 13 h 144"/>
              <a:gd name="T8" fmla="*/ 95 w 144"/>
              <a:gd name="T9" fmla="*/ 4 h 144"/>
              <a:gd name="T10" fmla="*/ 72 w 144"/>
              <a:gd name="T11" fmla="*/ 0 h 144"/>
              <a:gd name="T12" fmla="*/ 50 w 144"/>
              <a:gd name="T13" fmla="*/ 4 h 144"/>
              <a:gd name="T14" fmla="*/ 29 w 144"/>
              <a:gd name="T15" fmla="*/ 13 h 144"/>
              <a:gd name="T16" fmla="*/ 14 w 144"/>
              <a:gd name="T17" fmla="*/ 28 h 144"/>
              <a:gd name="T18" fmla="*/ 4 w 144"/>
              <a:gd name="T19" fmla="*/ 50 h 144"/>
              <a:gd name="T20" fmla="*/ 0 w 144"/>
              <a:gd name="T21" fmla="*/ 71 h 144"/>
              <a:gd name="T22" fmla="*/ 4 w 144"/>
              <a:gd name="T23" fmla="*/ 94 h 144"/>
              <a:gd name="T24" fmla="*/ 14 w 144"/>
              <a:gd name="T25" fmla="*/ 115 h 144"/>
              <a:gd name="T26" fmla="*/ 29 w 144"/>
              <a:gd name="T27" fmla="*/ 130 h 144"/>
              <a:gd name="T28" fmla="*/ 50 w 144"/>
              <a:gd name="T29" fmla="*/ 140 h 144"/>
              <a:gd name="T30" fmla="*/ 72 w 144"/>
              <a:gd name="T31" fmla="*/ 144 h 144"/>
              <a:gd name="T32" fmla="*/ 95 w 144"/>
              <a:gd name="T33" fmla="*/ 140 h 144"/>
              <a:gd name="T34" fmla="*/ 114 w 144"/>
              <a:gd name="T35" fmla="*/ 130 h 144"/>
              <a:gd name="T36" fmla="*/ 131 w 144"/>
              <a:gd name="T37" fmla="*/ 115 h 144"/>
              <a:gd name="T38" fmla="*/ 141 w 144"/>
              <a:gd name="T39" fmla="*/ 94 h 144"/>
              <a:gd name="T40" fmla="*/ 144 w 144"/>
              <a:gd name="T41" fmla="*/ 71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4" h="144">
                <a:moveTo>
                  <a:pt x="144" y="71"/>
                </a:moveTo>
                <a:lnTo>
                  <a:pt x="141" y="50"/>
                </a:lnTo>
                <a:lnTo>
                  <a:pt x="131" y="28"/>
                </a:lnTo>
                <a:lnTo>
                  <a:pt x="114" y="13"/>
                </a:lnTo>
                <a:lnTo>
                  <a:pt x="95" y="4"/>
                </a:lnTo>
                <a:lnTo>
                  <a:pt x="72" y="0"/>
                </a:lnTo>
                <a:lnTo>
                  <a:pt x="50" y="4"/>
                </a:lnTo>
                <a:lnTo>
                  <a:pt x="29" y="13"/>
                </a:lnTo>
                <a:lnTo>
                  <a:pt x="14" y="28"/>
                </a:lnTo>
                <a:lnTo>
                  <a:pt x="4" y="50"/>
                </a:lnTo>
                <a:lnTo>
                  <a:pt x="0" y="71"/>
                </a:lnTo>
                <a:lnTo>
                  <a:pt x="4" y="94"/>
                </a:lnTo>
                <a:lnTo>
                  <a:pt x="14" y="115"/>
                </a:lnTo>
                <a:lnTo>
                  <a:pt x="29" y="130"/>
                </a:lnTo>
                <a:lnTo>
                  <a:pt x="50" y="140"/>
                </a:lnTo>
                <a:lnTo>
                  <a:pt x="72" y="144"/>
                </a:lnTo>
                <a:lnTo>
                  <a:pt x="95" y="140"/>
                </a:lnTo>
                <a:lnTo>
                  <a:pt x="114" y="130"/>
                </a:lnTo>
                <a:lnTo>
                  <a:pt x="131" y="115"/>
                </a:lnTo>
                <a:lnTo>
                  <a:pt x="141" y="94"/>
                </a:lnTo>
                <a:lnTo>
                  <a:pt x="144" y="71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3547" name="Rectangle 155"/>
          <p:cNvSpPr>
            <a:spLocks noChangeArrowheads="1"/>
          </p:cNvSpPr>
          <p:nvPr/>
        </p:nvSpPr>
        <p:spPr bwMode="auto">
          <a:xfrm>
            <a:off x="10333038" y="3267075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endParaRPr lang="en-US" altLang="en-US"/>
          </a:p>
        </p:txBody>
      </p:sp>
      <p:sp>
        <p:nvSpPr>
          <p:cNvPr id="443548" name="Line 156"/>
          <p:cNvSpPr>
            <a:spLocks noChangeShapeType="1"/>
          </p:cNvSpPr>
          <p:nvPr/>
        </p:nvSpPr>
        <p:spPr bwMode="auto">
          <a:xfrm flipH="1">
            <a:off x="9247189" y="2882901"/>
            <a:ext cx="433387" cy="366713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549" name="Line 157"/>
          <p:cNvSpPr>
            <a:spLocks noChangeShapeType="1"/>
          </p:cNvSpPr>
          <p:nvPr/>
        </p:nvSpPr>
        <p:spPr bwMode="auto">
          <a:xfrm>
            <a:off x="9863139" y="2889251"/>
            <a:ext cx="441325" cy="366713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550" name="Line 158"/>
          <p:cNvSpPr>
            <a:spLocks noChangeShapeType="1"/>
          </p:cNvSpPr>
          <p:nvPr/>
        </p:nvSpPr>
        <p:spPr bwMode="auto">
          <a:xfrm flipV="1">
            <a:off x="8742363" y="2776539"/>
            <a:ext cx="919162" cy="317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551" name="Rectangle 159"/>
          <p:cNvSpPr>
            <a:spLocks noChangeArrowheads="1"/>
          </p:cNvSpPr>
          <p:nvPr/>
        </p:nvSpPr>
        <p:spPr bwMode="auto">
          <a:xfrm>
            <a:off x="8153400" y="2895600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endParaRPr lang="en-US" altLang="en-US" sz="1400"/>
          </a:p>
        </p:txBody>
      </p:sp>
      <p:sp>
        <p:nvSpPr>
          <p:cNvPr id="443552" name="Line 160"/>
          <p:cNvSpPr>
            <a:spLocks noChangeShapeType="1"/>
          </p:cNvSpPr>
          <p:nvPr/>
        </p:nvSpPr>
        <p:spPr bwMode="auto">
          <a:xfrm flipV="1">
            <a:off x="8229600" y="3352800"/>
            <a:ext cx="85725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553" name="Line 161"/>
          <p:cNvSpPr>
            <a:spLocks noChangeShapeType="1"/>
          </p:cNvSpPr>
          <p:nvPr/>
        </p:nvSpPr>
        <p:spPr bwMode="auto">
          <a:xfrm>
            <a:off x="9312275" y="3328989"/>
            <a:ext cx="922338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554" name="Rectangle 162"/>
          <p:cNvSpPr>
            <a:spLocks noChangeArrowheads="1"/>
          </p:cNvSpPr>
          <p:nvPr/>
        </p:nvSpPr>
        <p:spPr bwMode="auto">
          <a:xfrm>
            <a:off x="8610600" y="3352800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en-US" altLang="en-US" sz="1400"/>
          </a:p>
        </p:txBody>
      </p:sp>
      <p:sp>
        <p:nvSpPr>
          <p:cNvPr id="443555" name="Rectangle 163"/>
          <p:cNvSpPr>
            <a:spLocks noChangeArrowheads="1"/>
          </p:cNvSpPr>
          <p:nvPr/>
        </p:nvSpPr>
        <p:spPr bwMode="auto">
          <a:xfrm>
            <a:off x="9753600" y="3382963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endParaRPr lang="en-US" altLang="en-US" sz="1400"/>
          </a:p>
        </p:txBody>
      </p:sp>
      <p:sp>
        <p:nvSpPr>
          <p:cNvPr id="443556" name="Rectangle 164"/>
          <p:cNvSpPr>
            <a:spLocks noChangeArrowheads="1"/>
          </p:cNvSpPr>
          <p:nvPr/>
        </p:nvSpPr>
        <p:spPr bwMode="auto">
          <a:xfrm>
            <a:off x="10094913" y="2898775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  <a:endParaRPr lang="en-US" altLang="en-US" sz="1400"/>
          </a:p>
        </p:txBody>
      </p:sp>
      <p:sp>
        <p:nvSpPr>
          <p:cNvPr id="443557" name="Rectangle 165"/>
          <p:cNvSpPr>
            <a:spLocks noChangeArrowheads="1"/>
          </p:cNvSpPr>
          <p:nvPr/>
        </p:nvSpPr>
        <p:spPr bwMode="auto">
          <a:xfrm>
            <a:off x="8839200" y="3048000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en-US" altLang="en-US" sz="1400"/>
          </a:p>
        </p:txBody>
      </p:sp>
      <p:sp>
        <p:nvSpPr>
          <p:cNvPr id="443558" name="Rectangle 166"/>
          <p:cNvSpPr>
            <a:spLocks noChangeArrowheads="1"/>
          </p:cNvSpPr>
          <p:nvPr/>
        </p:nvSpPr>
        <p:spPr bwMode="auto">
          <a:xfrm>
            <a:off x="9525000" y="3041650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690671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9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5C3E-1D2D-4AAA-B068-374498E5D118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Notes on Dijkstra’s algorithm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/>
              <a:t>Doesn’t work for graphs with  negative weights</a:t>
            </a:r>
          </a:p>
          <a:p>
            <a:endParaRPr lang="en-US" altLang="en-US"/>
          </a:p>
          <a:p>
            <a:r>
              <a:rPr lang="en-US" altLang="en-US"/>
              <a:t>Applicable to both undirected and directed graphs</a:t>
            </a:r>
          </a:p>
          <a:p>
            <a:endParaRPr lang="en-US" altLang="en-US"/>
          </a:p>
          <a:p>
            <a:r>
              <a:rPr lang="en-US" altLang="en-US"/>
              <a:t>Efficiency</a:t>
            </a:r>
          </a:p>
          <a:p>
            <a:pPr lvl="1"/>
            <a:r>
              <a:rPr lang="en-US" altLang="en-US" sz="2400"/>
              <a:t>O(|V|</a:t>
            </a:r>
            <a:r>
              <a:rPr lang="en-US" altLang="en-US" sz="2400" baseline="30000"/>
              <a:t>2</a:t>
            </a:r>
            <a:r>
              <a:rPr lang="en-US" altLang="en-US" sz="2400"/>
              <a:t>) for graphs represented by weight matrix and array implementation of priority queue</a:t>
            </a:r>
          </a:p>
          <a:p>
            <a:pPr lvl="1"/>
            <a:r>
              <a:rPr lang="en-US" altLang="en-US" sz="2400"/>
              <a:t>O(|E|log|V|) for graphs represented by adj. lists and min-heap implementation of priority queue</a:t>
            </a:r>
          </a:p>
          <a:p>
            <a:pPr lvl="1"/>
            <a:endParaRPr lang="en-US" altLang="en-US" sz="2400"/>
          </a:p>
          <a:p>
            <a:r>
              <a:rPr kumimoji="0" lang="en-US" altLang="en-US"/>
              <a:t>Don’t mix up Dijkstra’s algorithm with Prim’s algorithm!</a:t>
            </a:r>
          </a:p>
        </p:txBody>
      </p:sp>
    </p:spTree>
    <p:extLst>
      <p:ext uri="{BB962C8B-B14F-4D97-AF65-F5344CB8AC3E}">
        <p14:creationId xmlns:p14="http://schemas.microsoft.com/office/powerpoint/2010/main" val="263414798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588</TotalTime>
  <Words>431</Words>
  <Application>Microsoft Office PowerPoint</Application>
  <PresentationFormat>Widescreen</PresentationFormat>
  <Paragraphs>119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Monotype Sorts</vt:lpstr>
      <vt:lpstr>Times New Roman</vt:lpstr>
      <vt:lpstr>Wingdings 3</vt:lpstr>
      <vt:lpstr>Wisp</vt:lpstr>
      <vt:lpstr>CMPS 3120       Algorithm Analysis  </vt:lpstr>
      <vt:lpstr>Shortest paths – Dijkstra’s algorithm</vt:lpstr>
      <vt:lpstr>Example</vt:lpstr>
      <vt:lpstr>Example</vt:lpstr>
      <vt:lpstr>Notes on Dijkstra’s algorithm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92</cp:revision>
  <dcterms:created xsi:type="dcterms:W3CDTF">2016-08-31T19:16:09Z</dcterms:created>
  <dcterms:modified xsi:type="dcterms:W3CDTF">2018-12-03T20:33:22Z</dcterms:modified>
</cp:coreProperties>
</file>