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88825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m5HMu/rtfJRHINe/Kp2LgFGod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3c48b6d7a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63c48b6d7a_8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be31083c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be310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63be31083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be31083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63be31083c_2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3c48b6d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63c48b6d7a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b02562d1_2_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b02562d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63b02562d1_2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3b02562d1_0_1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3b02562d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63b02562d1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3b02562d1_0_1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3b02562d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63b02562d1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3be31083c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3be3108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63be31083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3b02562d1_0_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3b02562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3b02562d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4032208" y="-604796"/>
            <a:ext cx="4114801" cy="913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085013" y="2438401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2398711" y="-495298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c48b6d7a_8_12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  <a:defRPr sz="6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63c48b6d7a_8_12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c48b6d7a_8_15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63c48b6d7a_8_15"/>
          <p:cNvSpPr txBox="1"/>
          <p:nvPr>
            <p:ph idx="1" type="body"/>
          </p:nvPr>
        </p:nvSpPr>
        <p:spPr>
          <a:xfrm>
            <a:off x="1522413" y="1904999"/>
            <a:ext cx="913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63c48b6d7a_8_15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63c48b6d7a_8_15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63c48b6d7a_8_15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c48b6d7a_8_21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63c48b6d7a_8_21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63c48b6d7a_8_21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63c48b6d7a_8_21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3c48b6d7a_8_26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63c48b6d7a_8_26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63c48b6d7a_8_26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c48b6d7a_8_30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63c48b6d7a_8_30"/>
          <p:cNvSpPr txBox="1"/>
          <p:nvPr>
            <p:ph idx="1" type="body"/>
          </p:nvPr>
        </p:nvSpPr>
        <p:spPr>
          <a:xfrm>
            <a:off x="1504781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8" name="Google Shape;108;g63c48b6d7a_8_30"/>
          <p:cNvSpPr txBox="1"/>
          <p:nvPr>
            <p:ph idx="2" type="body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9" name="Google Shape;109;g63c48b6d7a_8_30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63c48b6d7a_8_30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63c48b6d7a_8_30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3c48b6d7a_8_37"/>
          <p:cNvSpPr txBox="1"/>
          <p:nvPr>
            <p:ph type="title"/>
          </p:nvPr>
        </p:nvSpPr>
        <p:spPr>
          <a:xfrm>
            <a:off x="1055604" y="1905000"/>
            <a:ext cx="35967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63c48b6d7a_8_37"/>
          <p:cNvSpPr txBox="1"/>
          <p:nvPr>
            <p:ph idx="1" type="body"/>
          </p:nvPr>
        </p:nvSpPr>
        <p:spPr>
          <a:xfrm>
            <a:off x="1065213" y="4648200"/>
            <a:ext cx="358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descr="An empty placeholder to add an image. Click on the placeholder and select the image that you wish to add." id="115" name="Google Shape;115;g63c48b6d7a_8_37"/>
          <p:cNvSpPr/>
          <p:nvPr>
            <p:ph idx="2" type="pic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6" name="Google Shape;116;g63c48b6d7a_8_37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63c48b6d7a_8_37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63c48b6d7a_8_37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3c48b6d7a_8_44"/>
          <p:cNvSpPr txBox="1"/>
          <p:nvPr>
            <p:ph type="title"/>
          </p:nvPr>
        </p:nvSpPr>
        <p:spPr>
          <a:xfrm>
            <a:off x="1059614" y="2514600"/>
            <a:ext cx="8692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0" sz="48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63c48b6d7a_8_44"/>
          <p:cNvSpPr txBox="1"/>
          <p:nvPr>
            <p:ph idx="1" type="body"/>
          </p:nvPr>
        </p:nvSpPr>
        <p:spPr>
          <a:xfrm>
            <a:off x="1065213" y="5410200"/>
            <a:ext cx="8687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g63c48b6d7a_8_44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63c48b6d7a_8_44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63c48b6d7a_8_44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c48b6d7a_8_50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63c48b6d7a_8_50"/>
          <p:cNvSpPr txBox="1"/>
          <p:nvPr>
            <p:ph idx="1" type="body"/>
          </p:nvPr>
        </p:nvSpPr>
        <p:spPr>
          <a:xfrm>
            <a:off x="1522411" y="1905000"/>
            <a:ext cx="441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g63c48b6d7a_8_50"/>
          <p:cNvSpPr txBox="1"/>
          <p:nvPr>
            <p:ph idx="2" type="body"/>
          </p:nvPr>
        </p:nvSpPr>
        <p:spPr>
          <a:xfrm>
            <a:off x="1522411" y="2743201"/>
            <a:ext cx="4416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9" name="Google Shape;129;g63c48b6d7a_8_50"/>
          <p:cNvSpPr txBox="1"/>
          <p:nvPr>
            <p:ph idx="3" type="body"/>
          </p:nvPr>
        </p:nvSpPr>
        <p:spPr>
          <a:xfrm>
            <a:off x="6249861" y="1905000"/>
            <a:ext cx="441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g63c48b6d7a_8_50"/>
          <p:cNvSpPr txBox="1"/>
          <p:nvPr>
            <p:ph idx="4" type="body"/>
          </p:nvPr>
        </p:nvSpPr>
        <p:spPr>
          <a:xfrm>
            <a:off x="6249861" y="2743201"/>
            <a:ext cx="4416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1" name="Google Shape;131;g63c48b6d7a_8_50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63c48b6d7a_8_50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63c48b6d7a_8_50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c48b6d7a_8_59"/>
          <p:cNvSpPr txBox="1"/>
          <p:nvPr>
            <p:ph type="title"/>
          </p:nvPr>
        </p:nvSpPr>
        <p:spPr>
          <a:xfrm>
            <a:off x="1055604" y="1905000"/>
            <a:ext cx="35967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63c48b6d7a_8_59"/>
          <p:cNvSpPr txBox="1"/>
          <p:nvPr>
            <p:ph idx="1" type="body"/>
          </p:nvPr>
        </p:nvSpPr>
        <p:spPr>
          <a:xfrm>
            <a:off x="1065213" y="4648200"/>
            <a:ext cx="3581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g63c48b6d7a_8_59"/>
          <p:cNvSpPr txBox="1"/>
          <p:nvPr>
            <p:ph idx="2" type="body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g63c48b6d7a_8_59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63c48b6d7a_8_59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63c48b6d7a_8_59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c48b6d7a_8_66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63c48b6d7a_8_66"/>
          <p:cNvSpPr txBox="1"/>
          <p:nvPr>
            <p:ph idx="1" type="body"/>
          </p:nvPr>
        </p:nvSpPr>
        <p:spPr>
          <a:xfrm rot="5400000">
            <a:off x="4032204" y="-604801"/>
            <a:ext cx="4114800" cy="9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g63c48b6d7a_8_66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63c48b6d7a_8_66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63c48b6d7a_8_66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c48b6d7a_8_72"/>
          <p:cNvSpPr txBox="1"/>
          <p:nvPr>
            <p:ph type="title"/>
          </p:nvPr>
        </p:nvSpPr>
        <p:spPr>
          <a:xfrm rot="5400000">
            <a:off x="7085013" y="2438401"/>
            <a:ext cx="5638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63c48b6d7a_8_72"/>
          <p:cNvSpPr txBox="1"/>
          <p:nvPr>
            <p:ph idx="1" type="body"/>
          </p:nvPr>
        </p:nvSpPr>
        <p:spPr>
          <a:xfrm rot="5400000">
            <a:off x="2398710" y="-495299"/>
            <a:ext cx="5638800" cy="7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63c48b6d7a_8_72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63c48b6d7a_8_72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63c48b6d7a_8_72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1504781" y="1905001"/>
            <a:ext cx="4419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10"/>
          <p:cNvSpPr txBox="1"/>
          <p:nvPr>
            <p:ph idx="2" type="body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descr="An empty placeholder to add an image. Click on the placeholder and select the image that you wish to add." id="34" name="Google Shape;34;p11"/>
          <p:cNvSpPr/>
          <p:nvPr>
            <p:ph idx="2" type="pic"/>
          </p:nvPr>
        </p:nvSpPr>
        <p:spPr>
          <a:xfrm>
            <a:off x="4951414" y="685800"/>
            <a:ext cx="6400799" cy="5334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1059614" y="2514600"/>
            <a:ext cx="86923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152241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152241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24986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24986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c48b6d7a_8_6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63c48b6d7a_8_6"/>
          <p:cNvSpPr txBox="1"/>
          <p:nvPr>
            <p:ph idx="1" type="body"/>
          </p:nvPr>
        </p:nvSpPr>
        <p:spPr>
          <a:xfrm>
            <a:off x="1522413" y="1904999"/>
            <a:ext cx="913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g63c48b6d7a_8_6"/>
          <p:cNvSpPr txBox="1"/>
          <p:nvPr>
            <p:ph idx="11" type="ftr"/>
          </p:nvPr>
        </p:nvSpPr>
        <p:spPr>
          <a:xfrm>
            <a:off x="1522413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Google Shape;85;g63c48b6d7a_8_6"/>
          <p:cNvSpPr txBox="1"/>
          <p:nvPr>
            <p:ph idx="10" type="dt"/>
          </p:nvPr>
        </p:nvSpPr>
        <p:spPr>
          <a:xfrm>
            <a:off x="8226422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6" name="Google Shape;86;g63c48b6d7a_8_6"/>
          <p:cNvSpPr txBox="1"/>
          <p:nvPr>
            <p:ph idx="12" type="sldNum"/>
          </p:nvPr>
        </p:nvSpPr>
        <p:spPr>
          <a:xfrm>
            <a:off x="9828211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/>
          <p:nvPr>
            <p:ph type="ctrTitle"/>
          </p:nvPr>
        </p:nvSpPr>
        <p:spPr>
          <a:xfrm>
            <a:off x="1065214" y="1828800"/>
            <a:ext cx="922019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</a:pPr>
            <a:r>
              <a:rPr lang="en-US"/>
              <a:t>3D Tracking Simulation of Orbiting Satellites</a:t>
            </a:r>
            <a:endParaRPr/>
          </a:p>
        </p:txBody>
      </p:sp>
      <p:sp>
        <p:nvSpPr>
          <p:cNvPr id="158" name="Google Shape;158;p1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TEAM INNER ELLIPSE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3c48b6d7a_8_0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 Project Challenges</a:t>
            </a:r>
            <a:endParaRPr/>
          </a:p>
        </p:txBody>
      </p:sp>
      <p:sp>
        <p:nvSpPr>
          <p:cNvPr id="224" name="Google Shape;224;g63c48b6d7a_8_0"/>
          <p:cNvSpPr txBox="1"/>
          <p:nvPr>
            <p:ph idx="1" type="body"/>
          </p:nvPr>
        </p:nvSpPr>
        <p:spPr>
          <a:xfrm>
            <a:off x="1522424" y="1905000"/>
            <a:ext cx="514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7" lvl="0" marL="2238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Scaling of simulation (Unit and measurements)</a:t>
            </a:r>
            <a:endParaRPr/>
          </a:p>
          <a:p>
            <a:pPr indent="-2238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Accurate mathematical calculations</a:t>
            </a:r>
            <a:endParaRPr/>
          </a:p>
          <a:p>
            <a:pPr indent="-2238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Time constraints, depending on complexity of project</a:t>
            </a:r>
            <a:endParaRPr/>
          </a:p>
          <a:p>
            <a:pPr indent="-2238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Utilization of new frameworks</a:t>
            </a:r>
            <a:endParaRPr/>
          </a:p>
        </p:txBody>
      </p:sp>
      <p:pic>
        <p:nvPicPr>
          <p:cNvPr id="225" name="Google Shape;225;g63c48b6d7a_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4750" y="1905000"/>
            <a:ext cx="433136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3be31083c_0_0"/>
          <p:cNvSpPr/>
          <p:nvPr/>
        </p:nvSpPr>
        <p:spPr>
          <a:xfrm flipH="1" rot="984554">
            <a:off x="9539336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63be31083c_0_0"/>
          <p:cNvSpPr/>
          <p:nvPr/>
        </p:nvSpPr>
        <p:spPr>
          <a:xfrm rot="-984554">
            <a:off x="7870340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63be31083c_0_0"/>
          <p:cNvSpPr/>
          <p:nvPr/>
        </p:nvSpPr>
        <p:spPr>
          <a:xfrm flipH="1" rot="984554">
            <a:off x="6182075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63be31083c_0_0"/>
          <p:cNvSpPr/>
          <p:nvPr/>
        </p:nvSpPr>
        <p:spPr>
          <a:xfrm rot="-984554">
            <a:off x="4513079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63be31083c_0_0"/>
          <p:cNvSpPr/>
          <p:nvPr/>
        </p:nvSpPr>
        <p:spPr>
          <a:xfrm flipH="1" rot="984554">
            <a:off x="2831532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g63be31083c_0_0"/>
          <p:cNvGrpSpPr/>
          <p:nvPr/>
        </p:nvGrpSpPr>
        <p:grpSpPr>
          <a:xfrm>
            <a:off x="6539888" y="3428991"/>
            <a:ext cx="2794955" cy="2008404"/>
            <a:chOff x="4734203" y="2543425"/>
            <a:chExt cx="1712700" cy="1230715"/>
          </a:xfrm>
        </p:grpSpPr>
        <p:sp>
          <p:nvSpPr>
            <p:cNvPr id="237" name="Google Shape;237;g63be31083c_0_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g63be31083c_0_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04/20</a:t>
              </a:r>
              <a:r>
                <a:rPr b="1" baseline="30000" lang="en-US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*</a:t>
              </a:r>
              <a:endParaRPr b="1" baseline="30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g63be31083c_0_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g63be31083c_0_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Begin final modifications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Maintenance/Consumer Review</a:t>
              </a:r>
              <a:endParaRPr>
                <a:solidFill>
                  <a:srgbClr val="5E5E5E"/>
                </a:solidFill>
              </a:endParaRPr>
            </a:p>
          </p:txBody>
        </p:sp>
        <p:sp>
          <p:nvSpPr>
            <p:cNvPr id="241" name="Google Shape;241;g63be31083c_0_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g63be31083c_0_0"/>
          <p:cNvSpPr/>
          <p:nvPr/>
        </p:nvSpPr>
        <p:spPr>
          <a:xfrm rot="-984554">
            <a:off x="1162536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g63be31083c_0_0"/>
          <p:cNvGrpSpPr/>
          <p:nvPr/>
        </p:nvGrpSpPr>
        <p:grpSpPr>
          <a:xfrm>
            <a:off x="8200479" y="1251630"/>
            <a:ext cx="2794955" cy="2034577"/>
            <a:chOff x="5770307" y="1221570"/>
            <a:chExt cx="1712700" cy="1246754"/>
          </a:xfrm>
        </p:grpSpPr>
        <p:sp>
          <p:nvSpPr>
            <p:cNvPr id="244" name="Google Shape;244;g63be31083c_0_0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g63be31083c_0_0"/>
            <p:cNvSpPr txBox="1"/>
            <p:nvPr/>
          </p:nvSpPr>
          <p:spPr>
            <a:xfrm>
              <a:off x="6290844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05/20</a:t>
              </a:r>
              <a:r>
                <a:rPr b="1" baseline="30000" lang="en-US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*</a:t>
              </a:r>
              <a:endParaRPr b="1" baseline="30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g63be31083c_0_0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g63be31083c_0_0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g63be31083c_0_0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Project completion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g63be31083c_0_0"/>
          <p:cNvGrpSpPr/>
          <p:nvPr/>
        </p:nvGrpSpPr>
        <p:grpSpPr>
          <a:xfrm>
            <a:off x="4843649" y="1251630"/>
            <a:ext cx="2867156" cy="2034577"/>
            <a:chOff x="3692203" y="1221570"/>
            <a:chExt cx="1756943" cy="1246754"/>
          </a:xfrm>
        </p:grpSpPr>
        <p:sp>
          <p:nvSpPr>
            <p:cNvPr id="250" name="Google Shape;250;g63be31083c_0_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g63be31083c_0_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02/22</a:t>
              </a:r>
              <a:r>
                <a:rPr b="1" baseline="30000" lang="en-US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*</a:t>
              </a:r>
              <a:endParaRPr b="1" baseline="30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g63be31083c_0_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g63be31083c_0_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g63be31083c_0_0"/>
            <p:cNvSpPr txBox="1"/>
            <p:nvPr/>
          </p:nvSpPr>
          <p:spPr>
            <a:xfrm>
              <a:off x="3736446" y="1258762"/>
              <a:ext cx="1712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Proof of concept with a single satellite </a:t>
              </a:r>
              <a:endParaRPr>
                <a:solidFill>
                  <a:srgbClr val="5E5E5E"/>
                </a:solidFill>
              </a:endParaRPr>
            </a:p>
          </p:txBody>
        </p:sp>
      </p:grpSp>
      <p:sp>
        <p:nvSpPr>
          <p:cNvPr id="255" name="Google Shape;255;g63be31083c_0_0"/>
          <p:cNvSpPr txBox="1"/>
          <p:nvPr/>
        </p:nvSpPr>
        <p:spPr>
          <a:xfrm>
            <a:off x="10949475" y="6481500"/>
            <a:ext cx="31494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* </a:t>
            </a:r>
            <a:r>
              <a:rPr lang="en-US" sz="8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Subject to change</a:t>
            </a:r>
            <a:endParaRPr sz="800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56" name="Google Shape;256;g63be31083c_0_0"/>
          <p:cNvGrpSpPr/>
          <p:nvPr/>
        </p:nvGrpSpPr>
        <p:grpSpPr>
          <a:xfrm>
            <a:off x="3185988" y="3428991"/>
            <a:ext cx="2794955" cy="2008404"/>
            <a:chOff x="4734203" y="2543425"/>
            <a:chExt cx="1712700" cy="1230715"/>
          </a:xfrm>
        </p:grpSpPr>
        <p:sp>
          <p:nvSpPr>
            <p:cNvPr id="257" name="Google Shape;257;g63be31083c_0_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g63be31083c_0_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/05</a:t>
              </a:r>
              <a:r>
                <a:rPr b="1" baseline="30000" lang="en-US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*</a:t>
              </a:r>
              <a:endParaRPr b="1" baseline="30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g63be31083c_0_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g63be31083c_0_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-Project Infrastructure Design/ Delegate Tasks 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Data Gathering Completed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g63be31083c_0_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g63be31083c_0_0"/>
          <p:cNvGrpSpPr/>
          <p:nvPr/>
        </p:nvGrpSpPr>
        <p:grpSpPr>
          <a:xfrm>
            <a:off x="1578474" y="1251630"/>
            <a:ext cx="2794955" cy="2034577"/>
            <a:chOff x="3692203" y="1221570"/>
            <a:chExt cx="1712700" cy="1246754"/>
          </a:xfrm>
        </p:grpSpPr>
        <p:sp>
          <p:nvSpPr>
            <p:cNvPr id="263" name="Google Shape;263;g63be31083c_0_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g63be31083c_0_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/24</a:t>
              </a:r>
              <a:r>
                <a:rPr b="1" baseline="30000" lang="en-US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*</a:t>
              </a:r>
              <a:endParaRPr b="1" baseline="30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g63be31083c_0_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66" name="Google Shape;266;g63be31083c_0_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g63be31083c_0_0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Gathering Data/ R&amp;D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Test implementations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8" name="Google Shape;268;g63be31083c_0_0"/>
          <p:cNvSpPr/>
          <p:nvPr/>
        </p:nvSpPr>
        <p:spPr>
          <a:xfrm rot="-984354">
            <a:off x="90877" y="3561540"/>
            <a:ext cx="2194447" cy="113820"/>
          </a:xfrm>
          <a:prstGeom prst="roundRect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63be31083c_0_0"/>
          <p:cNvSpPr txBox="1"/>
          <p:nvPr>
            <p:ph idx="4294967295" type="title"/>
          </p:nvPr>
        </p:nvSpPr>
        <p:spPr>
          <a:xfrm>
            <a:off x="1522413" y="-1524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Estimated Timeline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63be31083c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422" y="0"/>
            <a:ext cx="9512145" cy="60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63be31083c_2_0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65" name="Google Shape;165;g63be31083c_2_0"/>
          <p:cNvSpPr txBox="1"/>
          <p:nvPr>
            <p:ph idx="1" type="body"/>
          </p:nvPr>
        </p:nvSpPr>
        <p:spPr>
          <a:xfrm>
            <a:off x="1527200" y="3547775"/>
            <a:ext cx="9134400" cy="3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>
                <a:solidFill>
                  <a:srgbClr val="FFFFFF"/>
                </a:solidFill>
              </a:rPr>
              <a:t>On October 4th, 1957, The Soviet Union launched Sputnik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•"/>
            </a:pPr>
            <a:r>
              <a:rPr lang="en-US">
                <a:solidFill>
                  <a:srgbClr val="FFFFFF"/>
                </a:solidFill>
              </a:rPr>
              <a:t>According to the UNOOSA, there are 4,987 satellites orbiting the Earth, 1,957 of these satellites currently remain active</a:t>
            </a:r>
            <a:endParaRPr>
              <a:solidFill>
                <a:srgbClr val="FFFFFF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c48b6d7a_1_0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Project Goals</a:t>
            </a:r>
            <a:endParaRPr/>
          </a:p>
        </p:txBody>
      </p:sp>
      <p:sp>
        <p:nvSpPr>
          <p:cNvPr id="171" name="Google Shape;171;g63c48b6d7a_1_0"/>
          <p:cNvSpPr txBox="1"/>
          <p:nvPr>
            <p:ph idx="1" type="body"/>
          </p:nvPr>
        </p:nvSpPr>
        <p:spPr>
          <a:xfrm>
            <a:off x="1522413" y="1904999"/>
            <a:ext cx="913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7" lvl="0" marL="2238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Satellite tracking web application</a:t>
            </a:r>
            <a:endParaRPr/>
          </a:p>
          <a:p>
            <a:pPr indent="-2238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Simulation of satellites orbiting the Earth</a:t>
            </a:r>
            <a:endParaRPr/>
          </a:p>
          <a:p>
            <a:pPr indent="-2238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Lookup actual real time data from satellites in orbit around Earth</a:t>
            </a:r>
            <a:endParaRPr/>
          </a:p>
          <a:p>
            <a:pPr indent="-1857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Show user what satellites are currently passing over his/her location</a:t>
            </a:r>
            <a:endParaRPr/>
          </a:p>
          <a:p>
            <a:pPr indent="-185737" lvl="0" marL="223837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Ability to display a particular satellite or constellations of satellite networks (Ex. Iridium project)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Core Components</a:t>
            </a:r>
            <a:endParaRPr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1522420" y="1882925"/>
            <a:ext cx="5261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Unity to create simulation experience</a:t>
            </a:r>
            <a:endParaRPr/>
          </a:p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Space-Track.org data TLE Repository</a:t>
            </a:r>
            <a:endParaRPr/>
          </a:p>
          <a:p>
            <a:pPr indent="-185737" lvl="0" marL="223837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MongoDB for Persisted TLE data</a:t>
            </a:r>
            <a:endParaRPr/>
          </a:p>
          <a:p>
            <a:pPr indent="-1857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Microsoft stack for Server-Client side application.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988" y="1882925"/>
            <a:ext cx="42291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b02562d1_2_5"/>
          <p:cNvSpPr txBox="1"/>
          <p:nvPr>
            <p:ph type="title"/>
          </p:nvPr>
        </p:nvSpPr>
        <p:spPr>
          <a:xfrm>
            <a:off x="1522425" y="672425"/>
            <a:ext cx="9144000" cy="108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Two-Line Element Sets</a:t>
            </a:r>
            <a:endParaRPr/>
          </a:p>
        </p:txBody>
      </p:sp>
      <p:sp>
        <p:nvSpPr>
          <p:cNvPr id="185" name="Google Shape;185;g63b02562d1_2_5"/>
          <p:cNvSpPr txBox="1"/>
          <p:nvPr>
            <p:ph idx="1" type="body"/>
          </p:nvPr>
        </p:nvSpPr>
        <p:spPr>
          <a:xfrm>
            <a:off x="1202300" y="1851875"/>
            <a:ext cx="5684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 of orbital elements of an Earth-orbiting object.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</a:t>
            </a:r>
            <a:r>
              <a:rPr lang="en-US"/>
              <a:t>enerated using SGP (Simplified General Perturbation) Model.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can be translated into ECI(Earth Centered Inertial) coordinates.</a:t>
            </a:r>
            <a:endParaRPr/>
          </a:p>
        </p:txBody>
      </p:sp>
      <p:pic>
        <p:nvPicPr>
          <p:cNvPr id="186" name="Google Shape;186;g63b02562d1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150" y="1851875"/>
            <a:ext cx="3582200" cy="23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63b02562d1_2_5"/>
          <p:cNvSpPr txBox="1"/>
          <p:nvPr/>
        </p:nvSpPr>
        <p:spPr>
          <a:xfrm>
            <a:off x="7846463" y="6350650"/>
            <a:ext cx="3132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Courtesy of David Vallo &amp; Paul Crawford</a:t>
            </a:r>
            <a:endParaRPr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Image result for eci coordinate diagram" id="188" name="Google Shape;188;g63b02562d1_2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000" y="4214775"/>
            <a:ext cx="2557926" cy="21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3b02562d1_0_18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Two-Line Element Sets</a:t>
            </a:r>
            <a:endParaRPr/>
          </a:p>
        </p:txBody>
      </p:sp>
      <p:pic>
        <p:nvPicPr>
          <p:cNvPr id="195" name="Google Shape;195;g63b02562d1_0_18"/>
          <p:cNvPicPr preferRelativeResize="0"/>
          <p:nvPr/>
        </p:nvPicPr>
        <p:blipFill rotWithShape="1">
          <a:blip r:embed="rId3">
            <a:alphaModFix/>
          </a:blip>
          <a:srcRect b="0" l="0" r="18160" t="0"/>
          <a:stretch/>
        </p:blipFill>
        <p:spPr>
          <a:xfrm>
            <a:off x="5920488" y="3072688"/>
            <a:ext cx="4074174" cy="271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63b02562d1_0_18"/>
          <p:cNvPicPr preferRelativeResize="0"/>
          <p:nvPr/>
        </p:nvPicPr>
        <p:blipFill rotWithShape="1">
          <a:blip r:embed="rId4">
            <a:alphaModFix/>
          </a:blip>
          <a:srcRect b="0" l="-1860" r="1859" t="0"/>
          <a:stretch/>
        </p:blipFill>
        <p:spPr>
          <a:xfrm>
            <a:off x="1893012" y="3083713"/>
            <a:ext cx="4027477" cy="268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63b02562d1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225" y="2160237"/>
            <a:ext cx="52292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b02562d1_0_12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3D Rendering</a:t>
            </a:r>
            <a:endParaRPr/>
          </a:p>
        </p:txBody>
      </p:sp>
      <p:sp>
        <p:nvSpPr>
          <p:cNvPr id="204" name="Google Shape;204;g63b02562d1_0_12"/>
          <p:cNvSpPr txBox="1"/>
          <p:nvPr>
            <p:ph idx="1" type="body"/>
          </p:nvPr>
        </p:nvSpPr>
        <p:spPr>
          <a:xfrm>
            <a:off x="1522413" y="1904999"/>
            <a:ext cx="9134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C#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WebGL, Javascript API for web browser.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Unity - 	Popular </a:t>
            </a:r>
            <a:r>
              <a:rPr lang="en-US"/>
              <a:t>3D</a:t>
            </a:r>
            <a:r>
              <a:rPr lang="en-US"/>
              <a:t> cross platform development engine.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Compatibility(With Constraint).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63be31083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0" y="766088"/>
            <a:ext cx="11377026" cy="5325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3b02562d1_0_6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MongoDB</a:t>
            </a:r>
            <a:endParaRPr/>
          </a:p>
        </p:txBody>
      </p:sp>
      <p:sp>
        <p:nvSpPr>
          <p:cNvPr id="217" name="Google Shape;217;g63b02562d1_0_6"/>
          <p:cNvSpPr txBox="1"/>
          <p:nvPr>
            <p:ph idx="1" type="body"/>
          </p:nvPr>
        </p:nvSpPr>
        <p:spPr>
          <a:xfrm>
            <a:off x="1398425" y="1905000"/>
            <a:ext cx="50502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Utilization of an open source DBMS to store TLE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Ensure reliability and </a:t>
            </a:r>
            <a:r>
              <a:rPr lang="en-US"/>
              <a:t>accessibility</a:t>
            </a:r>
            <a:r>
              <a:rPr lang="en-US"/>
              <a:t> of large amounts of data</a:t>
            </a:r>
            <a:endParaRPr/>
          </a:p>
        </p:txBody>
      </p:sp>
      <p:pic>
        <p:nvPicPr>
          <p:cNvPr id="218" name="Google Shape;218;g63b02562d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725" y="1939763"/>
            <a:ext cx="5311399" cy="382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