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Old Standard TT"/>
      <p:regular r:id="rId17"/>
      <p:bold r:id="rId18"/>
      <p: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OldStandardTT-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OldStandardTT-italic.fntdata"/><Relationship Id="rId6" Type="http://schemas.openxmlformats.org/officeDocument/2006/relationships/slide" Target="slides/slide1.xml"/><Relationship Id="rId18" Type="http://schemas.openxmlformats.org/officeDocument/2006/relationships/font" Target="fonts/OldStandardTT-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enturebeat.com/2018/04/05/atomontage-reveals-voxel-3d-simulation-technology-for-game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63b7621e5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63b7621e5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615c36f0b2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615c36f0b2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Stage 1 - Rendering voxels to the screen, terrain generation through use of perlin noise, etc.</a:t>
            </a:r>
            <a:endParaRPr/>
          </a:p>
          <a:p>
            <a:pPr indent="0" lvl="0" marL="0" rtl="0" algn="l">
              <a:spcBef>
                <a:spcPts val="0"/>
              </a:spcBef>
              <a:spcAft>
                <a:spcPts val="0"/>
              </a:spcAft>
              <a:buNone/>
            </a:pPr>
            <a:r>
              <a:rPr lang="en"/>
              <a:t>	  - Communication of construction of voxels between client and server</a:t>
            </a:r>
            <a:endParaRPr/>
          </a:p>
          <a:p>
            <a:pPr indent="0" lvl="0" marL="0" rtl="0" algn="l">
              <a:spcBef>
                <a:spcPts val="0"/>
              </a:spcBef>
              <a:spcAft>
                <a:spcPts val="0"/>
              </a:spcAft>
              <a:buNone/>
            </a:pPr>
            <a:r>
              <a:rPr lang="en"/>
              <a:t>Stage 2 - Begin to implement basics of physics engine now (collision detection, Impulse resolution, movement)</a:t>
            </a:r>
            <a:endParaRPr/>
          </a:p>
          <a:p>
            <a:pPr indent="0" lvl="0" marL="0" rtl="0" algn="l">
              <a:spcBef>
                <a:spcPts val="0"/>
              </a:spcBef>
              <a:spcAft>
                <a:spcPts val="0"/>
              </a:spcAft>
              <a:buNone/>
            </a:pPr>
            <a:r>
              <a:rPr lang="en"/>
              <a:t>	  - Implement multi-user connection and communication across servers (connecting user to both servers)</a:t>
            </a:r>
            <a:endParaRPr/>
          </a:p>
          <a:p>
            <a:pPr indent="0" lvl="0" marL="0" rtl="0" algn="l">
              <a:spcBef>
                <a:spcPts val="0"/>
              </a:spcBef>
              <a:spcAft>
                <a:spcPts val="0"/>
              </a:spcAft>
              <a:buNone/>
            </a:pPr>
            <a:r>
              <a:rPr lang="en"/>
              <a:t>Stage 3 - Implement basic physics on environment manager</a:t>
            </a:r>
            <a:endParaRPr/>
          </a:p>
          <a:p>
            <a:pPr indent="0" lvl="0" marL="457200" rtl="0" algn="l">
              <a:spcBef>
                <a:spcPts val="0"/>
              </a:spcBef>
              <a:spcAft>
                <a:spcPts val="0"/>
              </a:spcAft>
              <a:buNone/>
            </a:pPr>
            <a:r>
              <a:rPr lang="en"/>
              <a:t> -  Implement necessary optimization algorithms (marching cubes, octrees, etc.)</a:t>
            </a:r>
            <a:endParaRPr/>
          </a:p>
          <a:p>
            <a:pPr indent="0" lvl="0" marL="0" rtl="0" algn="l">
              <a:spcBef>
                <a:spcPts val="0"/>
              </a:spcBef>
              <a:spcAft>
                <a:spcPts val="0"/>
              </a:spcAft>
              <a:buNone/>
            </a:pPr>
            <a:r>
              <a:rPr lang="en"/>
              <a:t>Stage 4 - Optimization of communication, physics and rendering</a:t>
            </a:r>
            <a:endParaRPr/>
          </a:p>
          <a:p>
            <a:pPr indent="457200" lvl="0" marL="0" rtl="0" algn="l">
              <a:spcBef>
                <a:spcPts val="0"/>
              </a:spcBef>
              <a:spcAft>
                <a:spcPts val="0"/>
              </a:spcAft>
              <a:buNone/>
            </a:pPr>
            <a:r>
              <a:rPr lang="en"/>
              <a:t>  - Add finishing functionality (potentially adding fluid-body and soft-body dynamics in physics)</a:t>
            </a:r>
            <a:endParaRPr/>
          </a:p>
          <a:p>
            <a:pPr indent="0" lvl="0" marL="0" rtl="0" algn="l">
              <a:spcBef>
                <a:spcPts val="0"/>
              </a:spcBef>
              <a:spcAft>
                <a:spcPts val="0"/>
              </a:spcAft>
              <a:buNone/>
            </a:pPr>
            <a:r>
              <a:rPr lang="en"/>
              <a:t>Stage 5 - Release to public (verify server strength, unforseen graphical issues)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615c36f0b2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615c36f0b2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1" marL="914400" rtl="0" algn="l">
              <a:lnSpc>
                <a:spcPct val="115000"/>
              </a:lnSpc>
              <a:spcBef>
                <a:spcPts val="0"/>
              </a:spcBef>
              <a:spcAft>
                <a:spcPts val="0"/>
              </a:spcAft>
              <a:buClr>
                <a:schemeClr val="dk1"/>
              </a:buClr>
              <a:buSzPts val="1400"/>
              <a:buFont typeface="Old Standard TT"/>
              <a:buChar char="○"/>
            </a:pPr>
            <a:r>
              <a:rPr lang="en" sz="1400">
                <a:solidFill>
                  <a:schemeClr val="dk1"/>
                </a:solidFill>
                <a:latin typeface="Old Standard TT"/>
                <a:ea typeface="Old Standard TT"/>
                <a:cs typeface="Old Standard TT"/>
                <a:sym typeface="Old Standard TT"/>
              </a:rPr>
              <a:t>Today’s Graphics limit possibilities, can’t be communicated over a network well</a:t>
            </a:r>
            <a:endParaRPr sz="1400">
              <a:solidFill>
                <a:schemeClr val="dk1"/>
              </a:solidFill>
              <a:latin typeface="Old Standard TT"/>
              <a:ea typeface="Old Standard TT"/>
              <a:cs typeface="Old Standard TT"/>
              <a:sym typeface="Old Standard TT"/>
            </a:endParaRPr>
          </a:p>
          <a:p>
            <a:pPr indent="-317500" lvl="2" marL="1371600" rtl="0" algn="l">
              <a:lnSpc>
                <a:spcPct val="115000"/>
              </a:lnSpc>
              <a:spcBef>
                <a:spcPts val="0"/>
              </a:spcBef>
              <a:spcAft>
                <a:spcPts val="0"/>
              </a:spcAft>
              <a:buClr>
                <a:schemeClr val="dk1"/>
              </a:buClr>
              <a:buSzPts val="1400"/>
              <a:buFont typeface="Old Standard TT"/>
              <a:buChar char="■"/>
            </a:pPr>
            <a:r>
              <a:rPr lang="en" sz="1400" u="sng">
                <a:solidFill>
                  <a:schemeClr val="accent5"/>
                </a:solidFill>
                <a:latin typeface="Old Standard TT"/>
                <a:ea typeface="Old Standard TT"/>
                <a:cs typeface="Old Standard TT"/>
                <a:sym typeface="Old Standard TT"/>
                <a:hlinkClick r:id="rId2"/>
              </a:rPr>
              <a:t>https://venturebeat.com/2018/04/05/atomontage-reveals-voxel-3d-simulation-technology-for-games/</a:t>
            </a:r>
            <a:endParaRPr sz="1400">
              <a:solidFill>
                <a:schemeClr val="dk1"/>
              </a:solidFill>
              <a:latin typeface="Old Standard TT"/>
              <a:ea typeface="Old Standard TT"/>
              <a:cs typeface="Old Standard TT"/>
              <a:sym typeface="Old Standard TT"/>
            </a:endParaRPr>
          </a:p>
          <a:p>
            <a:pPr indent="0" lvl="0" marL="0" rtl="0" algn="l">
              <a:spcBef>
                <a:spcPts val="160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615c36f0b2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615c36f0b2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615c36f0b2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615c36f0b2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63ab1529f1_14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63ab1529f1_14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615c36f0b2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615c36f0b2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State we’re implementing the math of Rigid Bodies through use of Kinetics and Lagrangian Mechanics (derivative form)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63ab1529f1_1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63ab1529f1_1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Synchronization</a:t>
            </a:r>
            <a:r>
              <a:rPr lang="en"/>
              <a:t> throughout all systems may be an issue. To reduce it, mask lag issues and use prediction information to reduce latency.</a:t>
            </a:r>
            <a:endParaRPr/>
          </a:p>
          <a:p>
            <a:pPr indent="0" lvl="0" marL="0" rtl="0" algn="l">
              <a:spcBef>
                <a:spcPts val="0"/>
              </a:spcBef>
              <a:spcAft>
                <a:spcPts val="0"/>
              </a:spcAft>
              <a:buClr>
                <a:schemeClr val="dk1"/>
              </a:buClr>
              <a:buSzPts val="1100"/>
              <a:buFont typeface="Arial"/>
              <a:buNone/>
            </a:pPr>
            <a:r>
              <a:rPr lang="en">
                <a:solidFill>
                  <a:schemeClr val="dk1"/>
                </a:solidFill>
              </a:rPr>
              <a:t>TCP connection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Authoritative system</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615c36f0b2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615c36f0b2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Quad tree initialized through connection with environment manager</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63ab1529f1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63ab1529f1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environment manager uses</a:t>
            </a:r>
            <a:r>
              <a:rPr lang="en">
                <a:solidFill>
                  <a:schemeClr val="dk1"/>
                </a:solidFill>
              </a:rPr>
              <a:t> projectile information from player manager to determine how the collision affects the environment. </a:t>
            </a:r>
            <a:r>
              <a:rPr lang="en"/>
              <a:t>One issue we can foresee is the l</a:t>
            </a:r>
            <a:r>
              <a:rPr lang="en"/>
              <a:t>ong environment update message turn-around. This can cause environment collision lag so we are using QuadTrees to optimize determining the point of impact of projectiles. The ruble from the destruction of the environment is saved as changes in the environment so that it can be transferred to new players. Fallen buildings and other damages saved as well so that every player can see the changes. Most calculations run on the GPU using its CUDA cores. This allows us to parallel process the information and at the same time, reduce the load on the processor. Therefore, it is not necessary to have a high performance processor.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8.gif"/><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3"/>
          <p:cNvSpPr txBox="1"/>
          <p:nvPr>
            <p:ph type="ctrTitle"/>
          </p:nvPr>
        </p:nvSpPr>
        <p:spPr>
          <a:xfrm>
            <a:off x="512700" y="1503100"/>
            <a:ext cx="8118600" cy="1522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Application of Voxel-Based Physics across a Multi-user Network</a:t>
            </a:r>
            <a:endParaRPr/>
          </a:p>
        </p:txBody>
      </p:sp>
      <p:sp>
        <p:nvSpPr>
          <p:cNvPr id="60" name="Google Shape;60;p13"/>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Group Purify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2"/>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Tools and Languages</a:t>
            </a:r>
            <a:endParaRPr/>
          </a:p>
        </p:txBody>
      </p:sp>
      <p:sp>
        <p:nvSpPr>
          <p:cNvPr id="123" name="Google Shape;123;p22"/>
          <p:cNvSpPr txBox="1"/>
          <p:nvPr/>
        </p:nvSpPr>
        <p:spPr>
          <a:xfrm>
            <a:off x="265900" y="1109225"/>
            <a:ext cx="8520600" cy="3776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Old Standard TT"/>
              <a:buChar char="●"/>
            </a:pPr>
            <a:r>
              <a:rPr lang="en" sz="2400">
                <a:latin typeface="Old Standard TT"/>
                <a:ea typeface="Old Standard TT"/>
                <a:cs typeface="Old Standard TT"/>
                <a:sym typeface="Old Standard TT"/>
              </a:rPr>
              <a:t>MagicaVoxel</a:t>
            </a:r>
            <a:endParaRPr sz="2400">
              <a:latin typeface="Old Standard TT"/>
              <a:ea typeface="Old Standard TT"/>
              <a:cs typeface="Old Standard TT"/>
              <a:sym typeface="Old Standard TT"/>
            </a:endParaRPr>
          </a:p>
          <a:p>
            <a:pPr indent="-381000" lvl="1" marL="914400" rtl="0" algn="l">
              <a:spcBef>
                <a:spcPts val="0"/>
              </a:spcBef>
              <a:spcAft>
                <a:spcPts val="0"/>
              </a:spcAft>
              <a:buSzPts val="2400"/>
              <a:buFont typeface="Old Standard TT"/>
              <a:buChar char="○"/>
            </a:pPr>
            <a:r>
              <a:rPr lang="en" sz="2400">
                <a:latin typeface="Old Standard TT"/>
                <a:ea typeface="Old Standard TT"/>
                <a:cs typeface="Old Standard TT"/>
                <a:sym typeface="Old Standard TT"/>
              </a:rPr>
              <a:t>Building models</a:t>
            </a:r>
            <a:endParaRPr sz="2400">
              <a:latin typeface="Old Standard TT"/>
              <a:ea typeface="Old Standard TT"/>
              <a:cs typeface="Old Standard TT"/>
              <a:sym typeface="Old Standard TT"/>
            </a:endParaRPr>
          </a:p>
          <a:p>
            <a:pPr indent="-381000" lvl="0" marL="457200" rtl="0" algn="l">
              <a:spcBef>
                <a:spcPts val="0"/>
              </a:spcBef>
              <a:spcAft>
                <a:spcPts val="0"/>
              </a:spcAft>
              <a:buSzPts val="2400"/>
              <a:buFont typeface="Old Standard TT"/>
              <a:buChar char="●"/>
            </a:pPr>
            <a:r>
              <a:rPr lang="en" sz="2400">
                <a:solidFill>
                  <a:schemeClr val="dk1"/>
                </a:solidFill>
                <a:latin typeface="Old Standard TT"/>
                <a:ea typeface="Old Standard TT"/>
                <a:cs typeface="Old Standard TT"/>
                <a:sym typeface="Old Standard TT"/>
              </a:rPr>
              <a:t>Blender</a:t>
            </a:r>
            <a:endParaRPr sz="2400">
              <a:solidFill>
                <a:schemeClr val="dk1"/>
              </a:solidFill>
              <a:latin typeface="Old Standard TT"/>
              <a:ea typeface="Old Standard TT"/>
              <a:cs typeface="Old Standard TT"/>
              <a:sym typeface="Old Standard TT"/>
            </a:endParaRPr>
          </a:p>
          <a:p>
            <a:pPr indent="-381000" lvl="1" marL="914400" rtl="0" algn="l">
              <a:spcBef>
                <a:spcPts val="0"/>
              </a:spcBef>
              <a:spcAft>
                <a:spcPts val="0"/>
              </a:spcAft>
              <a:buClr>
                <a:schemeClr val="dk1"/>
              </a:buClr>
              <a:buSzPts val="2400"/>
              <a:buFont typeface="Old Standard TT"/>
              <a:buChar char="○"/>
            </a:pPr>
            <a:r>
              <a:rPr lang="en" sz="2400">
                <a:solidFill>
                  <a:schemeClr val="dk1"/>
                </a:solidFill>
                <a:latin typeface="Old Standard TT"/>
                <a:ea typeface="Old Standard TT"/>
                <a:cs typeface="Old Standard TT"/>
                <a:sym typeface="Old Standard TT"/>
              </a:rPr>
              <a:t>User/Equipment models</a:t>
            </a:r>
            <a:endParaRPr sz="2400">
              <a:solidFill>
                <a:schemeClr val="dk1"/>
              </a:solidFill>
              <a:latin typeface="Old Standard TT"/>
              <a:ea typeface="Old Standard TT"/>
              <a:cs typeface="Old Standard TT"/>
              <a:sym typeface="Old Standard TT"/>
            </a:endParaRPr>
          </a:p>
          <a:p>
            <a:pPr indent="-381000" lvl="0" marL="457200" rtl="0" algn="l">
              <a:spcBef>
                <a:spcPts val="0"/>
              </a:spcBef>
              <a:spcAft>
                <a:spcPts val="0"/>
              </a:spcAft>
              <a:buSzPts val="2400"/>
              <a:buFont typeface="Old Standard TT"/>
              <a:buChar char="●"/>
            </a:pPr>
            <a:r>
              <a:rPr lang="en" sz="2400">
                <a:latin typeface="Old Standard TT"/>
                <a:ea typeface="Old Standard TT"/>
                <a:cs typeface="Old Standard TT"/>
                <a:sym typeface="Old Standard TT"/>
              </a:rPr>
              <a:t>OpenGL</a:t>
            </a:r>
            <a:endParaRPr sz="2400">
              <a:latin typeface="Old Standard TT"/>
              <a:ea typeface="Old Standard TT"/>
              <a:cs typeface="Old Standard TT"/>
              <a:sym typeface="Old Standard TT"/>
            </a:endParaRPr>
          </a:p>
          <a:p>
            <a:pPr indent="-381000" lvl="1" marL="914400" rtl="0" algn="l">
              <a:spcBef>
                <a:spcPts val="0"/>
              </a:spcBef>
              <a:spcAft>
                <a:spcPts val="0"/>
              </a:spcAft>
              <a:buSzPts val="2400"/>
              <a:buFont typeface="Old Standard TT"/>
              <a:buChar char="○"/>
            </a:pPr>
            <a:r>
              <a:rPr lang="en" sz="2400">
                <a:latin typeface="Old Standard TT"/>
                <a:ea typeface="Old Standard TT"/>
                <a:cs typeface="Old Standard TT"/>
                <a:sym typeface="Old Standard TT"/>
              </a:rPr>
              <a:t>Rendering</a:t>
            </a:r>
            <a:endParaRPr sz="2400">
              <a:latin typeface="Old Standard TT"/>
              <a:ea typeface="Old Standard TT"/>
              <a:cs typeface="Old Standard TT"/>
              <a:sym typeface="Old Standard TT"/>
            </a:endParaRPr>
          </a:p>
          <a:p>
            <a:pPr indent="-381000" lvl="0" marL="457200" rtl="0" algn="l">
              <a:spcBef>
                <a:spcPts val="0"/>
              </a:spcBef>
              <a:spcAft>
                <a:spcPts val="0"/>
              </a:spcAft>
              <a:buClr>
                <a:schemeClr val="dk1"/>
              </a:buClr>
              <a:buSzPts val="2400"/>
              <a:buFont typeface="Old Standard TT"/>
              <a:buChar char="●"/>
            </a:pPr>
            <a:r>
              <a:rPr lang="en" sz="2400">
                <a:solidFill>
                  <a:schemeClr val="dk1"/>
                </a:solidFill>
                <a:latin typeface="Old Standard TT"/>
                <a:ea typeface="Old Standard TT"/>
                <a:cs typeface="Old Standard TT"/>
                <a:sym typeface="Old Standard TT"/>
              </a:rPr>
              <a:t>Unity</a:t>
            </a:r>
            <a:endParaRPr sz="2400">
              <a:solidFill>
                <a:schemeClr val="dk1"/>
              </a:solidFill>
              <a:latin typeface="Old Standard TT"/>
              <a:ea typeface="Old Standard TT"/>
              <a:cs typeface="Old Standard TT"/>
              <a:sym typeface="Old Standard TT"/>
            </a:endParaRPr>
          </a:p>
          <a:p>
            <a:pPr indent="-381000" lvl="1" marL="914400" rtl="0" algn="l">
              <a:spcBef>
                <a:spcPts val="0"/>
              </a:spcBef>
              <a:spcAft>
                <a:spcPts val="0"/>
              </a:spcAft>
              <a:buClr>
                <a:schemeClr val="dk1"/>
              </a:buClr>
              <a:buSzPts val="2400"/>
              <a:buFont typeface="Old Standard TT"/>
              <a:buChar char="○"/>
            </a:pPr>
            <a:r>
              <a:rPr lang="en" sz="2400">
                <a:solidFill>
                  <a:schemeClr val="dk1"/>
                </a:solidFill>
                <a:latin typeface="Old Standard TT"/>
                <a:ea typeface="Old Standard TT"/>
                <a:cs typeface="Old Standard TT"/>
                <a:sym typeface="Old Standard TT"/>
              </a:rPr>
              <a:t>Client-side physics/rendering</a:t>
            </a:r>
            <a:endParaRPr sz="2400">
              <a:latin typeface="Old Standard TT"/>
              <a:ea typeface="Old Standard TT"/>
              <a:cs typeface="Old Standard TT"/>
              <a:sym typeface="Old Standard TT"/>
            </a:endParaRPr>
          </a:p>
          <a:p>
            <a:pPr indent="0" lvl="0" marL="457200" rtl="0" algn="l">
              <a:spcBef>
                <a:spcPts val="0"/>
              </a:spcBef>
              <a:spcAft>
                <a:spcPts val="0"/>
              </a:spcAft>
              <a:buNone/>
            </a:pPr>
            <a:r>
              <a:t/>
            </a:r>
            <a:endParaRPr sz="2400">
              <a:latin typeface="Old Standard TT"/>
              <a:ea typeface="Old Standard TT"/>
              <a:cs typeface="Old Standard TT"/>
              <a:sym typeface="Old Standard T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Term Time Frame</a:t>
            </a:r>
            <a:endParaRPr/>
          </a:p>
        </p:txBody>
      </p:sp>
      <p:sp>
        <p:nvSpPr>
          <p:cNvPr id="129" name="Google Shape;129;p23"/>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Stage</a:t>
            </a:r>
            <a:r>
              <a:rPr lang="en"/>
              <a:t> 1</a:t>
            </a:r>
            <a:r>
              <a:rPr lang="en"/>
              <a:t> - done by 10/31/19</a:t>
            </a:r>
            <a:endParaRPr/>
          </a:p>
          <a:p>
            <a:pPr indent="-317500" lvl="0" marL="914400" rtl="0" algn="l">
              <a:lnSpc>
                <a:spcPct val="100000"/>
              </a:lnSpc>
              <a:spcBef>
                <a:spcPts val="0"/>
              </a:spcBef>
              <a:spcAft>
                <a:spcPts val="0"/>
              </a:spcAft>
              <a:buSzPts val="1400"/>
              <a:buAutoNum type="alphaUcPeriod"/>
            </a:pPr>
            <a:r>
              <a:rPr lang="en" sz="1400"/>
              <a:t>Create basic graphics engine</a:t>
            </a:r>
            <a:endParaRPr sz="1400"/>
          </a:p>
          <a:p>
            <a:pPr indent="-317500" lvl="0" marL="914400" rtl="0" algn="l">
              <a:lnSpc>
                <a:spcPct val="100000"/>
              </a:lnSpc>
              <a:spcBef>
                <a:spcPts val="0"/>
              </a:spcBef>
              <a:spcAft>
                <a:spcPts val="0"/>
              </a:spcAft>
              <a:buSzPts val="1400"/>
              <a:buAutoNum type="alphaUcPeriod"/>
            </a:pPr>
            <a:r>
              <a:rPr lang="en" sz="1400"/>
              <a:t>Client/server commu</a:t>
            </a:r>
            <a:r>
              <a:rPr lang="en" sz="1400"/>
              <a:t>nication</a:t>
            </a:r>
            <a:endParaRPr sz="1400"/>
          </a:p>
          <a:p>
            <a:pPr indent="0" lvl="0" marL="0" rtl="0" algn="l">
              <a:lnSpc>
                <a:spcPct val="100000"/>
              </a:lnSpc>
              <a:spcBef>
                <a:spcPts val="0"/>
              </a:spcBef>
              <a:spcAft>
                <a:spcPts val="0"/>
              </a:spcAft>
              <a:buNone/>
            </a:pPr>
            <a:r>
              <a:rPr lang="en"/>
              <a:t>Stage 2 - done by 11/30/19</a:t>
            </a:r>
            <a:endParaRPr/>
          </a:p>
          <a:p>
            <a:pPr indent="-317500" lvl="0" marL="914400" rtl="0" algn="l">
              <a:lnSpc>
                <a:spcPct val="100000"/>
              </a:lnSpc>
              <a:spcBef>
                <a:spcPts val="0"/>
              </a:spcBef>
              <a:spcAft>
                <a:spcPts val="0"/>
              </a:spcAft>
              <a:buSzPts val="1400"/>
              <a:buAutoNum type="alphaUcPeriod"/>
            </a:pPr>
            <a:r>
              <a:rPr lang="en" sz="1400"/>
              <a:t>Start basic physics engine</a:t>
            </a:r>
            <a:endParaRPr sz="1400"/>
          </a:p>
          <a:p>
            <a:pPr indent="-317500" lvl="0" marL="914400" rtl="0" algn="l">
              <a:lnSpc>
                <a:spcPct val="100000"/>
              </a:lnSpc>
              <a:spcBef>
                <a:spcPts val="0"/>
              </a:spcBef>
              <a:spcAft>
                <a:spcPts val="0"/>
              </a:spcAft>
              <a:buSzPts val="1400"/>
              <a:buAutoNum type="alphaUcPeriod"/>
            </a:pPr>
            <a:r>
              <a:rPr lang="en" sz="1400"/>
              <a:t>Allow for multiple-user access</a:t>
            </a:r>
            <a:endParaRPr sz="1400"/>
          </a:p>
          <a:p>
            <a:pPr indent="0" lvl="0" marL="0" rtl="0" algn="l">
              <a:lnSpc>
                <a:spcPct val="100000"/>
              </a:lnSpc>
              <a:spcBef>
                <a:spcPts val="0"/>
              </a:spcBef>
              <a:spcAft>
                <a:spcPts val="0"/>
              </a:spcAft>
              <a:buNone/>
            </a:pPr>
            <a:r>
              <a:rPr lang="en"/>
              <a:t>Stage 3</a:t>
            </a:r>
            <a:r>
              <a:rPr lang="en"/>
              <a:t> - done by 12/31/19</a:t>
            </a:r>
            <a:endParaRPr/>
          </a:p>
          <a:p>
            <a:pPr indent="-317500" lvl="0" marL="914400" rtl="0" algn="l">
              <a:lnSpc>
                <a:spcPct val="100000"/>
              </a:lnSpc>
              <a:spcBef>
                <a:spcPts val="0"/>
              </a:spcBef>
              <a:spcAft>
                <a:spcPts val="0"/>
              </a:spcAft>
              <a:buSzPts val="1400"/>
              <a:buAutoNum type="alphaUcPeriod"/>
            </a:pPr>
            <a:r>
              <a:rPr lang="en" sz="1400"/>
              <a:t>Apply Physics to environment manager</a:t>
            </a:r>
            <a:endParaRPr sz="1400"/>
          </a:p>
          <a:p>
            <a:pPr indent="-317500" lvl="0" marL="914400" rtl="0" algn="l">
              <a:lnSpc>
                <a:spcPct val="100000"/>
              </a:lnSpc>
              <a:spcBef>
                <a:spcPts val="0"/>
              </a:spcBef>
              <a:spcAft>
                <a:spcPts val="0"/>
              </a:spcAft>
              <a:buSzPts val="1400"/>
              <a:buAutoNum type="alphaUcPeriod"/>
            </a:pPr>
            <a:r>
              <a:rPr lang="en" sz="1400"/>
              <a:t>Finalize graphics &amp; physics engine</a:t>
            </a:r>
            <a:endParaRPr sz="1400"/>
          </a:p>
          <a:p>
            <a:pPr indent="0" lvl="0" marL="0" rtl="0" algn="l">
              <a:lnSpc>
                <a:spcPct val="100000"/>
              </a:lnSpc>
              <a:spcBef>
                <a:spcPts val="0"/>
              </a:spcBef>
              <a:spcAft>
                <a:spcPts val="0"/>
              </a:spcAft>
              <a:buNone/>
            </a:pPr>
            <a:r>
              <a:rPr lang="en"/>
              <a:t>Stage 4 - done by 2/29/20</a:t>
            </a:r>
            <a:endParaRPr/>
          </a:p>
          <a:p>
            <a:pPr indent="-317500" lvl="0" marL="914400" rtl="0" algn="l">
              <a:lnSpc>
                <a:spcPct val="100000"/>
              </a:lnSpc>
              <a:spcBef>
                <a:spcPts val="0"/>
              </a:spcBef>
              <a:spcAft>
                <a:spcPts val="0"/>
              </a:spcAft>
              <a:buSzPts val="1400"/>
              <a:buAutoNum type="alphaUcPeriod"/>
            </a:pPr>
            <a:r>
              <a:rPr lang="en" sz="1400"/>
              <a:t>Optimization of project</a:t>
            </a:r>
            <a:endParaRPr sz="1400"/>
          </a:p>
          <a:p>
            <a:pPr indent="-317500" lvl="0" marL="914400" rtl="0" algn="l">
              <a:lnSpc>
                <a:spcPct val="100000"/>
              </a:lnSpc>
              <a:spcBef>
                <a:spcPts val="0"/>
              </a:spcBef>
              <a:spcAft>
                <a:spcPts val="0"/>
              </a:spcAft>
              <a:buSzPts val="1400"/>
              <a:buAutoNum type="alphaUcPeriod"/>
            </a:pPr>
            <a:r>
              <a:rPr lang="en" sz="1400"/>
              <a:t>Finalization of all tasks</a:t>
            </a:r>
            <a:endParaRPr sz="1400"/>
          </a:p>
          <a:p>
            <a:pPr indent="0" lvl="0" marL="0" rtl="0" algn="l">
              <a:lnSpc>
                <a:spcPct val="100000"/>
              </a:lnSpc>
              <a:spcBef>
                <a:spcPts val="0"/>
              </a:spcBef>
              <a:spcAft>
                <a:spcPts val="0"/>
              </a:spcAft>
              <a:buNone/>
            </a:pPr>
            <a:r>
              <a:rPr lang="en"/>
              <a:t>Stage 5 - done by 5/31/20</a:t>
            </a:r>
            <a:endParaRPr/>
          </a:p>
          <a:p>
            <a:pPr indent="-317500" lvl="0" marL="914400" rtl="0" algn="l">
              <a:lnSpc>
                <a:spcPct val="100000"/>
              </a:lnSpc>
              <a:spcBef>
                <a:spcPts val="0"/>
              </a:spcBef>
              <a:spcAft>
                <a:spcPts val="0"/>
              </a:spcAft>
              <a:buSzPts val="1400"/>
              <a:buAutoNum type="alphaUcPeriod"/>
            </a:pPr>
            <a:r>
              <a:rPr lang="en" sz="1400"/>
              <a:t>Time accomodation</a:t>
            </a:r>
            <a:endParaRPr sz="1400"/>
          </a:p>
          <a:p>
            <a:pPr indent="0" lvl="0" marL="0" rtl="0" algn="l">
              <a:lnSpc>
                <a:spcPct val="100000"/>
              </a:lnSpc>
              <a:spcBef>
                <a:spcPts val="0"/>
              </a:spcBef>
              <a:spcAft>
                <a:spcPts val="0"/>
              </a:spcAft>
              <a:buNone/>
            </a:pPr>
            <a:r>
              <a:t/>
            </a:r>
            <a:endParaRPr/>
          </a:p>
          <a:p>
            <a:pPr indent="0" lvl="0" marL="0" rtl="0" algn="l">
              <a:spcBef>
                <a:spcPts val="0"/>
              </a:spcBef>
              <a:spcAft>
                <a:spcPts val="0"/>
              </a:spcAft>
              <a:buNone/>
            </a:pPr>
            <a:r>
              <a:rPr lang="en" sz="1200"/>
              <a:t>**Dates subject to change through the course of the school year**</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The problem, proposed solution, and purpose</a:t>
            </a:r>
            <a:endParaRPr sz="2400"/>
          </a:p>
        </p:txBody>
      </p:sp>
      <p:sp>
        <p:nvSpPr>
          <p:cNvPr id="66" name="Google Shape;66;p14"/>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The problem:</a:t>
            </a:r>
            <a:endParaRPr/>
          </a:p>
          <a:p>
            <a:pPr indent="-317500" lvl="1" marL="914400" rtl="0" algn="l">
              <a:spcBef>
                <a:spcPts val="0"/>
              </a:spcBef>
              <a:spcAft>
                <a:spcPts val="0"/>
              </a:spcAft>
              <a:buSzPts val="1400"/>
              <a:buChar char="○"/>
            </a:pPr>
            <a:r>
              <a:rPr lang="en"/>
              <a:t>Polygons</a:t>
            </a:r>
            <a:endParaRPr/>
          </a:p>
          <a:p>
            <a:pPr indent="-304800" lvl="2" marL="1371600" rtl="0" algn="l">
              <a:spcBef>
                <a:spcPts val="0"/>
              </a:spcBef>
              <a:spcAft>
                <a:spcPts val="0"/>
              </a:spcAft>
              <a:buSzPts val="1200"/>
              <a:buChar char="■"/>
            </a:pPr>
            <a:r>
              <a:rPr lang="en" sz="1200">
                <a:solidFill>
                  <a:srgbClr val="231F20"/>
                </a:solidFill>
              </a:rPr>
              <a:t>“The currently dominant 3D graphics and simulation paradigm, based on polygon meshes, is fundamentally flawed...volumetric geometry presents a simpler and more granular representation of a scene, which makes most of these issues simply go away” - Dan Tabar </a:t>
            </a:r>
            <a:endParaRPr/>
          </a:p>
          <a:p>
            <a:pPr indent="-342900" lvl="0" marL="457200" rtl="0" algn="l">
              <a:spcBef>
                <a:spcPts val="0"/>
              </a:spcBef>
              <a:spcAft>
                <a:spcPts val="0"/>
              </a:spcAft>
              <a:buSzPts val="1800"/>
              <a:buChar char="●"/>
            </a:pPr>
            <a:r>
              <a:rPr lang="en"/>
              <a:t>Our solution:</a:t>
            </a:r>
            <a:endParaRPr/>
          </a:p>
          <a:p>
            <a:pPr indent="-317500" lvl="1" marL="914400" rtl="0" algn="l">
              <a:spcBef>
                <a:spcPts val="0"/>
              </a:spcBef>
              <a:spcAft>
                <a:spcPts val="0"/>
              </a:spcAft>
              <a:buSzPts val="1400"/>
              <a:buChar char="○"/>
            </a:pPr>
            <a:r>
              <a:rPr lang="en"/>
              <a:t>Utilization of algorithmic techniques (octree, perlin noise, greedy meshing, etc.)</a:t>
            </a:r>
            <a:endParaRPr/>
          </a:p>
          <a:p>
            <a:pPr indent="-317500" lvl="1" marL="914400" rtl="0" algn="l">
              <a:spcBef>
                <a:spcPts val="0"/>
              </a:spcBef>
              <a:spcAft>
                <a:spcPts val="0"/>
              </a:spcAft>
              <a:buSzPts val="1400"/>
              <a:buChar char="○"/>
            </a:pPr>
            <a:r>
              <a:rPr lang="en"/>
              <a:t>Separation of tasks across network </a:t>
            </a:r>
            <a:endParaRPr/>
          </a:p>
          <a:p>
            <a:pPr indent="-342900" lvl="0" marL="457200" rtl="0" algn="l">
              <a:spcBef>
                <a:spcPts val="0"/>
              </a:spcBef>
              <a:spcAft>
                <a:spcPts val="0"/>
              </a:spcAft>
              <a:buSzPts val="1800"/>
              <a:buChar char="●"/>
            </a:pPr>
            <a:r>
              <a:rPr lang="en"/>
              <a:t>What can be gained from solving this problem:</a:t>
            </a:r>
            <a:endParaRPr/>
          </a:p>
          <a:p>
            <a:pPr indent="-317500" lvl="1" marL="914400" rtl="0" algn="l">
              <a:spcBef>
                <a:spcPts val="0"/>
              </a:spcBef>
              <a:spcAft>
                <a:spcPts val="0"/>
              </a:spcAft>
              <a:buSzPts val="1400"/>
              <a:buChar char="○"/>
            </a:pPr>
            <a:r>
              <a:rPr lang="en"/>
              <a:t>Could help in changing future of physics-based simulations</a:t>
            </a:r>
            <a:endParaRPr/>
          </a:p>
          <a:p>
            <a:pPr indent="0" lvl="0" marL="457200" rtl="0" algn="l">
              <a:spcBef>
                <a:spcPts val="160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Voxel Engines</a:t>
            </a:r>
            <a:endParaRPr/>
          </a:p>
        </p:txBody>
      </p:sp>
      <p:sp>
        <p:nvSpPr>
          <p:cNvPr id="72" name="Google Shape;72;p15"/>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73" name="Google Shape;73;p15"/>
          <p:cNvPicPr preferRelativeResize="0"/>
          <p:nvPr/>
        </p:nvPicPr>
        <p:blipFill>
          <a:blip r:embed="rId3">
            <a:alphaModFix/>
          </a:blip>
          <a:stretch>
            <a:fillRect/>
          </a:stretch>
        </p:blipFill>
        <p:spPr>
          <a:xfrm>
            <a:off x="311700" y="1673800"/>
            <a:ext cx="3569476" cy="2542900"/>
          </a:xfrm>
          <a:prstGeom prst="rect">
            <a:avLst/>
          </a:prstGeom>
          <a:noFill/>
          <a:ln>
            <a:noFill/>
          </a:ln>
        </p:spPr>
      </p:pic>
      <p:pic>
        <p:nvPicPr>
          <p:cNvPr id="74" name="Google Shape;74;p15"/>
          <p:cNvPicPr preferRelativeResize="0"/>
          <p:nvPr/>
        </p:nvPicPr>
        <p:blipFill>
          <a:blip r:embed="rId4">
            <a:alphaModFix/>
          </a:blip>
          <a:stretch>
            <a:fillRect/>
          </a:stretch>
        </p:blipFill>
        <p:spPr>
          <a:xfrm>
            <a:off x="4311600" y="1673800"/>
            <a:ext cx="4520700" cy="25428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Graphics</a:t>
            </a:r>
            <a:endParaRPr/>
          </a:p>
        </p:txBody>
      </p:sp>
      <p:sp>
        <p:nvSpPr>
          <p:cNvPr id="80" name="Google Shape;80;p16"/>
          <p:cNvSpPr txBox="1"/>
          <p:nvPr>
            <p:ph idx="1" type="body"/>
          </p:nvPr>
        </p:nvSpPr>
        <p:spPr>
          <a:xfrm>
            <a:off x="356025" y="1172075"/>
            <a:ext cx="4482000" cy="3397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What is a Voxel?</a:t>
            </a:r>
            <a:endParaRPr/>
          </a:p>
          <a:p>
            <a:pPr indent="-317500" lvl="1" marL="914400" rtl="0" algn="l">
              <a:spcBef>
                <a:spcPts val="0"/>
              </a:spcBef>
              <a:spcAft>
                <a:spcPts val="0"/>
              </a:spcAft>
              <a:buSzPts val="1400"/>
              <a:buChar char="○"/>
            </a:pPr>
            <a:r>
              <a:rPr lang="en"/>
              <a:t>Volumetric Pixel</a:t>
            </a:r>
            <a:endParaRPr/>
          </a:p>
          <a:p>
            <a:pPr indent="-342900" lvl="0" marL="457200" rtl="0" algn="l">
              <a:spcBef>
                <a:spcPts val="0"/>
              </a:spcBef>
              <a:spcAft>
                <a:spcPts val="0"/>
              </a:spcAft>
              <a:buSzPts val="1800"/>
              <a:buChar char="●"/>
            </a:pPr>
            <a:r>
              <a:rPr lang="en"/>
              <a:t>Pros</a:t>
            </a:r>
            <a:endParaRPr/>
          </a:p>
          <a:p>
            <a:pPr indent="-317500" lvl="1" marL="914400" rtl="0" algn="l">
              <a:spcBef>
                <a:spcPts val="0"/>
              </a:spcBef>
              <a:spcAft>
                <a:spcPts val="0"/>
              </a:spcAft>
              <a:buSzPts val="1400"/>
              <a:buChar char="○"/>
            </a:pPr>
            <a:r>
              <a:rPr lang="en"/>
              <a:t>I</a:t>
            </a:r>
            <a:r>
              <a:rPr lang="en"/>
              <a:t>nterpolation</a:t>
            </a:r>
            <a:endParaRPr/>
          </a:p>
          <a:p>
            <a:pPr indent="-317500" lvl="1" marL="914400" rtl="0" algn="l">
              <a:spcBef>
                <a:spcPts val="0"/>
              </a:spcBef>
              <a:spcAft>
                <a:spcPts val="0"/>
              </a:spcAft>
              <a:buSzPts val="1400"/>
              <a:buChar char="○"/>
            </a:pPr>
            <a:r>
              <a:rPr lang="en"/>
              <a:t>Accurate manipulation of environment</a:t>
            </a:r>
            <a:endParaRPr/>
          </a:p>
          <a:p>
            <a:pPr indent="-342900" lvl="0" marL="457200" rtl="0" algn="l">
              <a:spcBef>
                <a:spcPts val="0"/>
              </a:spcBef>
              <a:spcAft>
                <a:spcPts val="0"/>
              </a:spcAft>
              <a:buSzPts val="1800"/>
              <a:buChar char="●"/>
            </a:pPr>
            <a:r>
              <a:rPr lang="en"/>
              <a:t>Cons</a:t>
            </a:r>
            <a:endParaRPr/>
          </a:p>
          <a:p>
            <a:pPr indent="-317500" lvl="1" marL="914400" rtl="0" algn="l">
              <a:spcBef>
                <a:spcPts val="0"/>
              </a:spcBef>
              <a:spcAft>
                <a:spcPts val="0"/>
              </a:spcAft>
              <a:buSzPts val="1400"/>
              <a:buChar char="○"/>
            </a:pPr>
            <a:r>
              <a:rPr lang="en"/>
              <a:t>Can be taxing on client and server when used in large quantities</a:t>
            </a:r>
            <a:endParaRPr/>
          </a:p>
          <a:p>
            <a:pPr indent="-342900" lvl="0" marL="457200" rtl="0" algn="l">
              <a:spcBef>
                <a:spcPts val="0"/>
              </a:spcBef>
              <a:spcAft>
                <a:spcPts val="0"/>
              </a:spcAft>
              <a:buSzPts val="1800"/>
              <a:buChar char="●"/>
            </a:pPr>
            <a:r>
              <a:rPr lang="en"/>
              <a:t>Algorithms</a:t>
            </a:r>
            <a:endParaRPr/>
          </a:p>
          <a:p>
            <a:pPr indent="-317500" lvl="1" marL="914400" rtl="0" algn="l">
              <a:spcBef>
                <a:spcPts val="0"/>
              </a:spcBef>
              <a:spcAft>
                <a:spcPts val="0"/>
              </a:spcAft>
              <a:buSzPts val="1400"/>
              <a:buChar char="○"/>
            </a:pPr>
            <a:r>
              <a:rPr lang="en"/>
              <a:t>Perlin Noise</a:t>
            </a:r>
            <a:endParaRPr/>
          </a:p>
          <a:p>
            <a:pPr indent="-317500" lvl="1" marL="914400" rtl="0" algn="l">
              <a:spcBef>
                <a:spcPts val="0"/>
              </a:spcBef>
              <a:spcAft>
                <a:spcPts val="0"/>
              </a:spcAft>
              <a:buSzPts val="1400"/>
              <a:buChar char="○"/>
            </a:pPr>
            <a:r>
              <a:rPr lang="en"/>
              <a:t>Marching Cube</a:t>
            </a:r>
            <a:endParaRPr/>
          </a:p>
          <a:p>
            <a:pPr indent="-317500" lvl="1" marL="914400" rtl="0" algn="l">
              <a:spcBef>
                <a:spcPts val="0"/>
              </a:spcBef>
              <a:spcAft>
                <a:spcPts val="0"/>
              </a:spcAft>
              <a:buSzPts val="1400"/>
              <a:buChar char="○"/>
            </a:pPr>
            <a:r>
              <a:rPr lang="en"/>
              <a:t>Octrees/Quadtrees</a:t>
            </a:r>
            <a:endParaRPr/>
          </a:p>
        </p:txBody>
      </p:sp>
      <p:pic>
        <p:nvPicPr>
          <p:cNvPr id="81" name="Google Shape;81;p16"/>
          <p:cNvPicPr preferRelativeResize="0"/>
          <p:nvPr/>
        </p:nvPicPr>
        <p:blipFill>
          <a:blip r:embed="rId3">
            <a:alphaModFix/>
          </a:blip>
          <a:stretch>
            <a:fillRect/>
          </a:stretch>
        </p:blipFill>
        <p:spPr>
          <a:xfrm>
            <a:off x="5026075" y="1058225"/>
            <a:ext cx="3301725" cy="3780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Octrees</a:t>
            </a:r>
            <a:endParaRPr/>
          </a:p>
        </p:txBody>
      </p:sp>
      <p:pic>
        <p:nvPicPr>
          <p:cNvPr id="87" name="Google Shape;87;p17"/>
          <p:cNvPicPr preferRelativeResize="0"/>
          <p:nvPr/>
        </p:nvPicPr>
        <p:blipFill>
          <a:blip r:embed="rId3">
            <a:alphaModFix/>
          </a:blip>
          <a:stretch>
            <a:fillRect/>
          </a:stretch>
        </p:blipFill>
        <p:spPr>
          <a:xfrm>
            <a:off x="4877175" y="1476375"/>
            <a:ext cx="3810000" cy="2190750"/>
          </a:xfrm>
          <a:prstGeom prst="rect">
            <a:avLst/>
          </a:prstGeom>
          <a:noFill/>
          <a:ln>
            <a:noFill/>
          </a:ln>
        </p:spPr>
      </p:pic>
      <p:pic>
        <p:nvPicPr>
          <p:cNvPr id="88" name="Google Shape;88;p17"/>
          <p:cNvPicPr preferRelativeResize="0"/>
          <p:nvPr/>
        </p:nvPicPr>
        <p:blipFill>
          <a:blip r:embed="rId4">
            <a:alphaModFix/>
          </a:blip>
          <a:stretch>
            <a:fillRect/>
          </a:stretch>
        </p:blipFill>
        <p:spPr>
          <a:xfrm>
            <a:off x="672225" y="1570650"/>
            <a:ext cx="3450875" cy="2250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Construction of Physics Engine </a:t>
            </a:r>
            <a:endParaRPr/>
          </a:p>
        </p:txBody>
      </p:sp>
      <p:sp>
        <p:nvSpPr>
          <p:cNvPr id="94" name="Google Shape;94;p18"/>
          <p:cNvSpPr txBox="1"/>
          <p:nvPr>
            <p:ph idx="1" type="body"/>
          </p:nvPr>
        </p:nvSpPr>
        <p:spPr>
          <a:xfrm>
            <a:off x="311700" y="1171600"/>
            <a:ext cx="4587900" cy="3397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Purpose of Physics Engine</a:t>
            </a:r>
            <a:endParaRPr/>
          </a:p>
          <a:p>
            <a:pPr indent="-317500" lvl="1" marL="914400" rtl="0" algn="l">
              <a:spcBef>
                <a:spcPts val="0"/>
              </a:spcBef>
              <a:spcAft>
                <a:spcPts val="0"/>
              </a:spcAft>
              <a:buSzPts val="1400"/>
              <a:buChar char="○"/>
            </a:pPr>
            <a:r>
              <a:rPr lang="en"/>
              <a:t>Volume</a:t>
            </a:r>
            <a:endParaRPr/>
          </a:p>
          <a:p>
            <a:pPr indent="-317500" lvl="1" marL="914400" rtl="0" algn="l">
              <a:spcBef>
                <a:spcPts val="0"/>
              </a:spcBef>
              <a:spcAft>
                <a:spcPts val="0"/>
              </a:spcAft>
              <a:buSzPts val="1400"/>
              <a:buChar char="○"/>
            </a:pPr>
            <a:r>
              <a:rPr lang="en"/>
              <a:t>Destruction</a:t>
            </a:r>
            <a:endParaRPr/>
          </a:p>
          <a:p>
            <a:pPr indent="-342900" lvl="0" marL="457200" rtl="0" algn="l">
              <a:spcBef>
                <a:spcPts val="0"/>
              </a:spcBef>
              <a:spcAft>
                <a:spcPts val="0"/>
              </a:spcAft>
              <a:buSzPts val="1800"/>
              <a:buChar char="●"/>
            </a:pPr>
            <a:r>
              <a:rPr lang="en"/>
              <a:t>Basic Physics </a:t>
            </a:r>
            <a:endParaRPr/>
          </a:p>
          <a:p>
            <a:pPr indent="-317500" lvl="1" marL="914400" rtl="0" algn="l">
              <a:spcBef>
                <a:spcPts val="0"/>
              </a:spcBef>
              <a:spcAft>
                <a:spcPts val="0"/>
              </a:spcAft>
              <a:buSzPts val="1400"/>
              <a:buChar char="○"/>
            </a:pPr>
            <a:r>
              <a:rPr lang="en"/>
              <a:t>Collision Detection + Impulse Resolution</a:t>
            </a:r>
            <a:endParaRPr/>
          </a:p>
          <a:p>
            <a:pPr indent="-317500" lvl="2" marL="1371600" rtl="0" algn="l">
              <a:spcBef>
                <a:spcPts val="0"/>
              </a:spcBef>
              <a:spcAft>
                <a:spcPts val="0"/>
              </a:spcAft>
              <a:buSzPts val="1400"/>
              <a:buChar char="■"/>
            </a:pPr>
            <a:r>
              <a:rPr lang="en"/>
              <a:t>Axis-Aligned Bounding Boxes</a:t>
            </a:r>
            <a:endParaRPr/>
          </a:p>
          <a:p>
            <a:pPr indent="-317500" lvl="1" marL="914400" rtl="0" algn="l">
              <a:spcBef>
                <a:spcPts val="0"/>
              </a:spcBef>
              <a:spcAft>
                <a:spcPts val="0"/>
              </a:spcAft>
              <a:buSzPts val="1400"/>
              <a:buChar char="○"/>
            </a:pPr>
            <a:r>
              <a:rPr lang="en"/>
              <a:t>Laws of Motion</a:t>
            </a:r>
            <a:endParaRPr/>
          </a:p>
        </p:txBody>
      </p:sp>
      <p:pic>
        <p:nvPicPr>
          <p:cNvPr id="95" name="Google Shape;95;p18"/>
          <p:cNvPicPr preferRelativeResize="0"/>
          <p:nvPr/>
        </p:nvPicPr>
        <p:blipFill>
          <a:blip r:embed="rId3">
            <a:alphaModFix/>
          </a:blip>
          <a:stretch>
            <a:fillRect/>
          </a:stretch>
        </p:blipFill>
        <p:spPr>
          <a:xfrm>
            <a:off x="5116375" y="1208500"/>
            <a:ext cx="3745874" cy="2877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9"/>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Backend Servers</a:t>
            </a:r>
            <a:endParaRPr/>
          </a:p>
        </p:txBody>
      </p:sp>
      <p:sp>
        <p:nvSpPr>
          <p:cNvPr id="101" name="Google Shape;101;p19"/>
          <p:cNvSpPr txBox="1"/>
          <p:nvPr>
            <p:ph idx="1" type="body"/>
          </p:nvPr>
        </p:nvSpPr>
        <p:spPr>
          <a:xfrm>
            <a:off x="276375" y="1213975"/>
            <a:ext cx="85206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 </a:t>
            </a:r>
            <a:endParaRPr/>
          </a:p>
        </p:txBody>
      </p:sp>
      <p:pic>
        <p:nvPicPr>
          <p:cNvPr id="102" name="Google Shape;102;p19"/>
          <p:cNvPicPr preferRelativeResize="0"/>
          <p:nvPr/>
        </p:nvPicPr>
        <p:blipFill>
          <a:blip r:embed="rId3">
            <a:alphaModFix/>
          </a:blip>
          <a:stretch>
            <a:fillRect/>
          </a:stretch>
        </p:blipFill>
        <p:spPr>
          <a:xfrm>
            <a:off x="1314588" y="445013"/>
            <a:ext cx="6304525" cy="4318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20"/>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Player Manager</a:t>
            </a:r>
            <a:endParaRPr/>
          </a:p>
        </p:txBody>
      </p:sp>
      <p:sp>
        <p:nvSpPr>
          <p:cNvPr id="108" name="Google Shape;108;p20"/>
          <p:cNvSpPr txBox="1"/>
          <p:nvPr>
            <p:ph idx="1" type="body"/>
          </p:nvPr>
        </p:nvSpPr>
        <p:spPr>
          <a:xfrm>
            <a:off x="311700" y="985400"/>
            <a:ext cx="3967800" cy="3397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Players </a:t>
            </a:r>
            <a:endParaRPr/>
          </a:p>
          <a:p>
            <a:pPr indent="-342900" lvl="0" marL="457200" rtl="0" algn="l">
              <a:spcBef>
                <a:spcPts val="1000"/>
              </a:spcBef>
              <a:spcAft>
                <a:spcPts val="0"/>
              </a:spcAft>
              <a:buSzPts val="1800"/>
              <a:buChar char="●"/>
            </a:pPr>
            <a:r>
              <a:rPr lang="en"/>
              <a:t>Projectiles/Physics</a:t>
            </a:r>
            <a:endParaRPr/>
          </a:p>
          <a:p>
            <a:pPr indent="-317500" lvl="1" marL="914400" rtl="0" algn="l">
              <a:spcBef>
                <a:spcPts val="1000"/>
              </a:spcBef>
              <a:spcAft>
                <a:spcPts val="0"/>
              </a:spcAft>
              <a:buSzPts val="1400"/>
              <a:buChar char="○"/>
            </a:pPr>
            <a:r>
              <a:rPr lang="en"/>
              <a:t>Trajectory, Speed and Force</a:t>
            </a:r>
            <a:endParaRPr/>
          </a:p>
          <a:p>
            <a:pPr indent="-317500" lvl="1" marL="914400" rtl="0" algn="l">
              <a:spcBef>
                <a:spcPts val="1000"/>
              </a:spcBef>
              <a:spcAft>
                <a:spcPts val="0"/>
              </a:spcAft>
              <a:buSzPts val="1400"/>
              <a:buChar char="○"/>
            </a:pPr>
            <a:r>
              <a:rPr lang="en"/>
              <a:t>Collision with player</a:t>
            </a:r>
            <a:endParaRPr/>
          </a:p>
          <a:p>
            <a:pPr indent="-342900" lvl="0" marL="457200" rtl="0" algn="l">
              <a:spcBef>
                <a:spcPts val="1000"/>
              </a:spcBef>
              <a:spcAft>
                <a:spcPts val="0"/>
              </a:spcAft>
              <a:buSzPts val="1800"/>
              <a:buChar char="●"/>
            </a:pPr>
            <a:r>
              <a:rPr lang="en"/>
              <a:t>Potential Issue</a:t>
            </a:r>
            <a:endParaRPr/>
          </a:p>
          <a:p>
            <a:pPr indent="-317500" lvl="1" marL="914400" rtl="0" algn="l">
              <a:spcBef>
                <a:spcPts val="1000"/>
              </a:spcBef>
              <a:spcAft>
                <a:spcPts val="0"/>
              </a:spcAft>
              <a:buSzPts val="1400"/>
              <a:buChar char="○"/>
            </a:pPr>
            <a:r>
              <a:rPr lang="en" sz="1400"/>
              <a:t>Network Traffic/Packet</a:t>
            </a:r>
            <a:r>
              <a:rPr lang="en"/>
              <a:t> Size</a:t>
            </a:r>
            <a:endParaRPr sz="1400"/>
          </a:p>
          <a:p>
            <a:pPr indent="-342900" lvl="0" marL="457200" rtl="0" algn="l">
              <a:spcBef>
                <a:spcPts val="1000"/>
              </a:spcBef>
              <a:spcAft>
                <a:spcPts val="0"/>
              </a:spcAft>
              <a:buSzPts val="1800"/>
              <a:buChar char="●"/>
            </a:pPr>
            <a:r>
              <a:rPr lang="en" sz="1800"/>
              <a:t>QuadTrees(Zoning)</a:t>
            </a:r>
            <a:endParaRPr/>
          </a:p>
          <a:p>
            <a:pPr indent="-317500" lvl="1" marL="914400" rtl="0" algn="l">
              <a:spcBef>
                <a:spcPts val="1000"/>
              </a:spcBef>
              <a:spcAft>
                <a:spcPts val="0"/>
              </a:spcAft>
              <a:buSzPts val="1400"/>
              <a:buChar char="○"/>
            </a:pPr>
            <a:r>
              <a:rPr lang="en"/>
              <a:t>Snapshots vs Single Movements to reduce size of network messages</a:t>
            </a:r>
            <a:endParaRPr/>
          </a:p>
          <a:p>
            <a:pPr indent="0" lvl="0" marL="457200" marR="0" rtl="0" algn="l">
              <a:lnSpc>
                <a:spcPct val="115000"/>
              </a:lnSpc>
              <a:spcBef>
                <a:spcPts val="1000"/>
              </a:spcBef>
              <a:spcAft>
                <a:spcPts val="0"/>
              </a:spcAft>
              <a:buNone/>
            </a:pPr>
            <a:r>
              <a:t/>
            </a:r>
            <a:endParaRPr/>
          </a:p>
          <a:p>
            <a:pPr indent="0" lvl="0" marL="0" rtl="0" algn="l">
              <a:spcBef>
                <a:spcPts val="1000"/>
              </a:spcBef>
              <a:spcAft>
                <a:spcPts val="1000"/>
              </a:spcAft>
              <a:buNone/>
            </a:pPr>
            <a:r>
              <a:t/>
            </a:r>
            <a:endParaRPr/>
          </a:p>
        </p:txBody>
      </p:sp>
      <p:sp>
        <p:nvSpPr>
          <p:cNvPr id="109" name="Google Shape;109;p20"/>
          <p:cNvSpPr txBox="1"/>
          <p:nvPr/>
        </p:nvSpPr>
        <p:spPr>
          <a:xfrm>
            <a:off x="4587400" y="1216125"/>
            <a:ext cx="4048500" cy="3397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a:latin typeface="Times New Roman"/>
                <a:ea typeface="Times New Roman"/>
                <a:cs typeface="Times New Roman"/>
                <a:sym typeface="Times New Roman"/>
              </a:rPr>
              <a:t>Osmium</a:t>
            </a:r>
            <a:endParaRPr b="1">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latin typeface="Times New Roman"/>
                <a:ea typeface="Times New Roman"/>
                <a:cs typeface="Times New Roman"/>
                <a:sym typeface="Times New Roman"/>
              </a:rPr>
              <a:t>CPU</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latin typeface="Times New Roman"/>
                <a:ea typeface="Times New Roman"/>
                <a:cs typeface="Times New Roman"/>
                <a:sym typeface="Times New Roman"/>
              </a:rPr>
              <a:t>Intel Core i7 (3</a:t>
            </a:r>
            <a:r>
              <a:rPr baseline="30000" lang="en" sz="1100">
                <a:latin typeface="Times New Roman"/>
                <a:ea typeface="Times New Roman"/>
                <a:cs typeface="Times New Roman"/>
                <a:sym typeface="Times New Roman"/>
              </a:rPr>
              <a:t>rd</a:t>
            </a:r>
            <a:r>
              <a:rPr lang="en" sz="1100">
                <a:latin typeface="Times New Roman"/>
                <a:ea typeface="Times New Roman"/>
                <a:cs typeface="Times New Roman"/>
                <a:sym typeface="Times New Roman"/>
              </a:rPr>
              <a:t> Gen) 3520M / 2.9 GHz</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latin typeface="Times New Roman"/>
                <a:ea typeface="Times New Roman"/>
                <a:cs typeface="Times New Roman"/>
                <a:sym typeface="Times New Roman"/>
              </a:rPr>
              <a:t>96 </a:t>
            </a:r>
            <a:r>
              <a:rPr lang="en" sz="1100">
                <a:latin typeface="Times New Roman"/>
                <a:ea typeface="Times New Roman"/>
                <a:cs typeface="Times New Roman"/>
                <a:sym typeface="Times New Roman"/>
              </a:rPr>
              <a:t>CUDA</a:t>
            </a:r>
            <a:r>
              <a:rPr lang="en" sz="1100">
                <a:latin typeface="Times New Roman"/>
                <a:ea typeface="Times New Roman"/>
                <a:cs typeface="Times New Roman"/>
                <a:sym typeface="Times New Roman"/>
              </a:rPr>
              <a:t> Cores</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latin typeface="Times New Roman"/>
                <a:ea typeface="Times New Roman"/>
                <a:cs typeface="Times New Roman"/>
                <a:sym typeface="Times New Roman"/>
              </a:rPr>
              <a:t>Primary Memory</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latin typeface="Times New Roman"/>
                <a:ea typeface="Times New Roman"/>
                <a:cs typeface="Times New Roman"/>
                <a:sym typeface="Times New Roman"/>
              </a:rPr>
              <a:t>8GB DDR3 SDRAM 1600 MHz</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latin typeface="Times New Roman"/>
                <a:ea typeface="Times New Roman"/>
                <a:cs typeface="Times New Roman"/>
                <a:sym typeface="Times New Roman"/>
              </a:rPr>
              <a:t>Secondary Memory</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latin typeface="Times New Roman"/>
                <a:ea typeface="Times New Roman"/>
                <a:cs typeface="Times New Roman"/>
                <a:sym typeface="Times New Roman"/>
              </a:rPr>
              <a:t>240GB SATA III SSD</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100">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1"/>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Environment Manager</a:t>
            </a:r>
            <a:endParaRPr/>
          </a:p>
        </p:txBody>
      </p:sp>
      <p:sp>
        <p:nvSpPr>
          <p:cNvPr id="115" name="Google Shape;115;p21"/>
          <p:cNvSpPr txBox="1"/>
          <p:nvPr>
            <p:ph idx="1" type="body"/>
          </p:nvPr>
        </p:nvSpPr>
        <p:spPr>
          <a:xfrm>
            <a:off x="311700" y="1171600"/>
            <a:ext cx="3967800" cy="33972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Determines how the collision affects the environment</a:t>
            </a:r>
            <a:endParaRPr/>
          </a:p>
          <a:p>
            <a:pPr indent="-317500" lvl="1" marL="914400" rtl="0" algn="l">
              <a:lnSpc>
                <a:spcPct val="115000"/>
              </a:lnSpc>
              <a:spcBef>
                <a:spcPts val="1000"/>
              </a:spcBef>
              <a:spcAft>
                <a:spcPts val="0"/>
              </a:spcAft>
              <a:buSzPts val="1400"/>
              <a:buChar char="○"/>
            </a:pPr>
            <a:r>
              <a:rPr lang="en"/>
              <a:t>QuadTrees to optimize finding where the projectile collides</a:t>
            </a:r>
            <a:endParaRPr/>
          </a:p>
          <a:p>
            <a:pPr indent="-342900" lvl="0" marL="457200" rtl="0" algn="l">
              <a:lnSpc>
                <a:spcPct val="115000"/>
              </a:lnSpc>
              <a:spcBef>
                <a:spcPts val="1000"/>
              </a:spcBef>
              <a:spcAft>
                <a:spcPts val="0"/>
              </a:spcAft>
              <a:buSzPts val="1800"/>
              <a:buChar char="●"/>
            </a:pPr>
            <a:r>
              <a:rPr lang="en"/>
              <a:t>Keep record of environment destruction/changes</a:t>
            </a:r>
            <a:endParaRPr/>
          </a:p>
          <a:p>
            <a:pPr indent="-342900" lvl="0" marL="457200" rtl="0" algn="l">
              <a:lnSpc>
                <a:spcPct val="115000"/>
              </a:lnSpc>
              <a:spcBef>
                <a:spcPts val="1000"/>
              </a:spcBef>
              <a:spcAft>
                <a:spcPts val="0"/>
              </a:spcAft>
              <a:buSzPts val="1800"/>
              <a:buChar char="●"/>
            </a:pPr>
            <a:r>
              <a:rPr lang="en"/>
              <a:t>Runs Physics Engine</a:t>
            </a:r>
            <a:endParaRPr/>
          </a:p>
          <a:p>
            <a:pPr indent="-317500" lvl="1" marL="914400" rtl="0" algn="l">
              <a:lnSpc>
                <a:spcPct val="115000"/>
              </a:lnSpc>
              <a:spcBef>
                <a:spcPts val="1000"/>
              </a:spcBef>
              <a:spcAft>
                <a:spcPts val="0"/>
              </a:spcAft>
              <a:buSzPts val="1400"/>
              <a:buChar char="○"/>
            </a:pPr>
            <a:r>
              <a:rPr lang="en"/>
              <a:t>CUDA Parallel Processing</a:t>
            </a:r>
            <a:endParaRPr/>
          </a:p>
          <a:p>
            <a:pPr indent="0" lvl="0" marL="0" rtl="0" algn="l">
              <a:lnSpc>
                <a:spcPct val="115000"/>
              </a:lnSpc>
              <a:spcBef>
                <a:spcPts val="1000"/>
              </a:spcBef>
              <a:spcAft>
                <a:spcPts val="1000"/>
              </a:spcAft>
              <a:buNone/>
            </a:pPr>
            <a:r>
              <a:t/>
            </a:r>
            <a:endParaRPr/>
          </a:p>
        </p:txBody>
      </p:sp>
      <p:sp>
        <p:nvSpPr>
          <p:cNvPr id="116" name="Google Shape;116;p21"/>
          <p:cNvSpPr txBox="1"/>
          <p:nvPr/>
        </p:nvSpPr>
        <p:spPr>
          <a:xfrm>
            <a:off x="4783800" y="445025"/>
            <a:ext cx="4048500" cy="171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100">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b="1" lang="en">
                <a:latin typeface="Times New Roman"/>
                <a:ea typeface="Times New Roman"/>
                <a:cs typeface="Times New Roman"/>
                <a:sym typeface="Times New Roman"/>
              </a:rPr>
              <a:t>Iridium</a:t>
            </a:r>
            <a:endParaRPr b="1">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latin typeface="Times New Roman"/>
                <a:ea typeface="Times New Roman"/>
                <a:cs typeface="Times New Roman"/>
                <a:sym typeface="Times New Roman"/>
              </a:rPr>
              <a:t>CPU</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latin typeface="Times New Roman"/>
                <a:ea typeface="Times New Roman"/>
                <a:cs typeface="Times New Roman"/>
                <a:sym typeface="Times New Roman"/>
              </a:rPr>
              <a:t>Intel Core i5 (2</a:t>
            </a:r>
            <a:r>
              <a:rPr baseline="30000" lang="en" sz="1100">
                <a:latin typeface="Times New Roman"/>
                <a:ea typeface="Times New Roman"/>
                <a:cs typeface="Times New Roman"/>
                <a:sym typeface="Times New Roman"/>
              </a:rPr>
              <a:t>nd</a:t>
            </a:r>
            <a:r>
              <a:rPr lang="en" sz="1100">
                <a:latin typeface="Times New Roman"/>
                <a:ea typeface="Times New Roman"/>
                <a:cs typeface="Times New Roman"/>
                <a:sym typeface="Times New Roman"/>
              </a:rPr>
              <a:t> Gen) 3570K / 3.4 GHz</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latin typeface="Times New Roman"/>
                <a:ea typeface="Times New Roman"/>
                <a:cs typeface="Times New Roman"/>
                <a:sym typeface="Times New Roman"/>
              </a:rPr>
              <a:t>1344 CUDA Cores </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latin typeface="Times New Roman"/>
                <a:ea typeface="Times New Roman"/>
                <a:cs typeface="Times New Roman"/>
                <a:sym typeface="Times New Roman"/>
              </a:rPr>
              <a:t>Primary Memory</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latin typeface="Times New Roman"/>
                <a:ea typeface="Times New Roman"/>
                <a:cs typeface="Times New Roman"/>
                <a:sym typeface="Times New Roman"/>
              </a:rPr>
              <a:t>24GB DDR3 SDRAM 1600 MHz</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latin typeface="Times New Roman"/>
                <a:ea typeface="Times New Roman"/>
                <a:cs typeface="Times New Roman"/>
                <a:sym typeface="Times New Roman"/>
              </a:rPr>
              <a:t>Secondary Memory</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100">
                <a:latin typeface="Times New Roman"/>
                <a:ea typeface="Times New Roman"/>
                <a:cs typeface="Times New Roman"/>
                <a:sym typeface="Times New Roman"/>
              </a:rPr>
              <a:t>480GB SATA III SSD RAID-0</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100">
              <a:latin typeface="Times New Roman"/>
              <a:ea typeface="Times New Roman"/>
              <a:cs typeface="Times New Roman"/>
              <a:sym typeface="Times New Roman"/>
            </a:endParaRPr>
          </a:p>
        </p:txBody>
      </p:sp>
      <p:pic>
        <p:nvPicPr>
          <p:cNvPr id="117" name="Google Shape;117;p21"/>
          <p:cNvPicPr preferRelativeResize="0"/>
          <p:nvPr/>
        </p:nvPicPr>
        <p:blipFill>
          <a:blip r:embed="rId3">
            <a:alphaModFix/>
          </a:blip>
          <a:stretch>
            <a:fillRect/>
          </a:stretch>
        </p:blipFill>
        <p:spPr>
          <a:xfrm>
            <a:off x="4824148" y="2267576"/>
            <a:ext cx="3967800" cy="23012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