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Old Standard TT"/>
      <p:regular r:id="rId19"/>
      <p:bold r:id="rId20"/>
      <p: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ldStandardTT-bold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OldStandardTT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OldStandardTT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fca1d3bb04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fca1d3bb04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fb676cead6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fb676cead6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fb676cead6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fb676cead6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fb676cead6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fb676cead6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b676cead6_1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b676cead6_1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fb676cead6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fb676cead6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fb676cead6_1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fb676cead6_1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fb676cead6_1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fb676cead6_1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fb06fa0b37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fb06fa0b37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fb06fa0b37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fb06fa0b37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fb06fa0b37_0_1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fb06fa0b37_0_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fb06fa0b37_0_1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fb06fa0b37_0_1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2"/>
          <p:cNvSpPr txBox="1"/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cap="flat" cmpd="sng" w="2857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" name="Google Shape;17;p3"/>
          <p:cNvSpPr txBox="1"/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perback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/>
              <a:buNone/>
              <a:defRPr sz="3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/>
              <a:buChar char="●"/>
              <a:defRPr sz="18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●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○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/>
              <a:buChar char="■"/>
              <a:defRPr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png"/><Relationship Id="rId4" Type="http://schemas.openxmlformats.org/officeDocument/2006/relationships/image" Target="../media/image12.png"/><Relationship Id="rId5" Type="http://schemas.openxmlformats.org/officeDocument/2006/relationships/image" Target="../media/image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en.wikipedia.org/wiki/Machine_learning" TargetMode="External"/><Relationship Id="rId4" Type="http://schemas.openxmlformats.org/officeDocument/2006/relationships/hyperlink" Target="https://en.wikipedia.org/wiki/Computer_vision#Recognition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5" Type="http://schemas.openxmlformats.org/officeDocument/2006/relationships/image" Target="../media/image9.png"/><Relationship Id="rId6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434300" y="98625"/>
            <a:ext cx="8118600" cy="152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950"/>
              <a:t>Customizable Translation Platform for Special Needs</a:t>
            </a:r>
            <a:endParaRPr sz="3950"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434300" y="2770675"/>
            <a:ext cx="8586300" cy="7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chemeClr val="lt1"/>
                </a:solidFill>
              </a:rPr>
              <a:t>Member(s): Dat Pham, Jamie Nukepese, Kenneth Wood, Dominic Fanucchi</a:t>
            </a:r>
            <a:endParaRPr sz="2600"/>
          </a:p>
        </p:txBody>
      </p:sp>
      <p:sp>
        <p:nvSpPr>
          <p:cNvPr id="61" name="Google Shape;61;p13"/>
          <p:cNvSpPr txBox="1"/>
          <p:nvPr/>
        </p:nvSpPr>
        <p:spPr>
          <a:xfrm>
            <a:off x="434300" y="1836125"/>
            <a:ext cx="6582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accent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Part 3: Project Progress Report</a:t>
            </a:r>
            <a:endParaRPr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2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Results from Training Set(pt. 2)</a:t>
            </a:r>
            <a:endParaRPr/>
          </a:p>
        </p:txBody>
      </p:sp>
      <p:pic>
        <p:nvPicPr>
          <p:cNvPr id="137" name="Google Shape;13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210625"/>
            <a:ext cx="4697000" cy="3522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98050" y="1250975"/>
            <a:ext cx="4134974" cy="2167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9" name="Google Shape;139;p22"/>
          <p:cNvCxnSpPr/>
          <p:nvPr/>
        </p:nvCxnSpPr>
        <p:spPr>
          <a:xfrm>
            <a:off x="8832300" y="1272488"/>
            <a:ext cx="15900" cy="2035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0" name="Google Shape;140;p22"/>
          <p:cNvCxnSpPr/>
          <p:nvPr/>
        </p:nvCxnSpPr>
        <p:spPr>
          <a:xfrm>
            <a:off x="8733875" y="3307975"/>
            <a:ext cx="134400" cy="154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1" name="Google Shape;141;p22"/>
          <p:cNvCxnSpPr/>
          <p:nvPr/>
        </p:nvCxnSpPr>
        <p:spPr>
          <a:xfrm flipH="1" rot="10800000">
            <a:off x="8881775" y="3301225"/>
            <a:ext cx="107700" cy="161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42" name="Google Shape;142;p22"/>
          <p:cNvPicPr preferRelativeResize="0"/>
          <p:nvPr/>
        </p:nvPicPr>
        <p:blipFill rotWithShape="1">
          <a:blip r:embed="rId5">
            <a:alphaModFix/>
          </a:blip>
          <a:srcRect b="67294" l="0" r="3735" t="7293"/>
          <a:stretch/>
        </p:blipFill>
        <p:spPr>
          <a:xfrm>
            <a:off x="4498050" y="3611350"/>
            <a:ext cx="4511475" cy="242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3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Sign Language-to-Text Overview</a:t>
            </a:r>
            <a:endParaRPr/>
          </a:p>
        </p:txBody>
      </p:sp>
      <p:sp>
        <p:nvSpPr>
          <p:cNvPr id="148" name="Google Shape;148;p23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each static sign, images are collected using webcam. 15 images are collected, which 13 are used to train on, and 2 are for testing.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Each image is given a unique ID.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Use LabelImg package to label each image which will be used for Object Detection.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On each image, you draw a box around each sign, which then the Object Detection Model learns to train on.</a:t>
            </a:r>
            <a:endParaRPr sz="14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are utilizing Transfer Learning, which is a research problem in</a:t>
            </a:r>
            <a:r>
              <a:rPr lang="en">
                <a:uFill>
                  <a:noFill/>
                </a:uFill>
                <a:hlinkClick r:id="rId3"/>
              </a:rPr>
              <a:t> </a:t>
            </a:r>
            <a:r>
              <a:rPr lang="en"/>
              <a:t>machine learning (ML) that focuses on storing knowledge gained while solving one problem and applying it to a different but related problem. For example, knowledge gained while learning to</a:t>
            </a:r>
            <a:r>
              <a:rPr lang="en">
                <a:uFill>
                  <a:noFill/>
                </a:uFill>
                <a:hlinkClick r:id="rId4"/>
              </a:rPr>
              <a:t> </a:t>
            </a:r>
            <a:r>
              <a:rPr lang="en"/>
              <a:t>recognize cars could apply when trying to recognize trucks.</a:t>
            </a:r>
            <a:endParaRPr/>
          </a:p>
        </p:txBody>
      </p:sp>
      <p:sp>
        <p:nvSpPr>
          <p:cNvPr id="149" name="Google Shape;149;p23"/>
          <p:cNvSpPr txBox="1"/>
          <p:nvPr/>
        </p:nvSpPr>
        <p:spPr>
          <a:xfrm>
            <a:off x="908400" y="4542000"/>
            <a:ext cx="40209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Old Standard TT"/>
                <a:ea typeface="Old Standard TT"/>
                <a:cs typeface="Old Standard TT"/>
                <a:sym typeface="Old Standard TT"/>
              </a:rPr>
              <a:t>ref: https://en.wikipedia.org/wiki/Transfer_learning</a:t>
            </a:r>
            <a:endParaRPr sz="1000"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6666"/>
              <a:buFont typeface="Arial"/>
              <a:buNone/>
            </a:pPr>
            <a:r>
              <a:rPr lang="en"/>
              <a:t>Sign Language-to-Text Overview cont.</a:t>
            </a:r>
            <a:endParaRPr/>
          </a:p>
        </p:txBody>
      </p:sp>
      <p:sp>
        <p:nvSpPr>
          <p:cNvPr id="155" name="Google Shape;155;p24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Training is dependent on hardware available. Computers with dedicated GPU’s train much faster than computers with CPU/GPU chips.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Training to about 10,000 steps provides lower loss metrics.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Future development will lead us to Action Detection which will allow for more complex signs to be accurately detected.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5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</a:t>
            </a:r>
            <a:endParaRPr/>
          </a:p>
        </p:txBody>
      </p:sp>
      <p:sp>
        <p:nvSpPr>
          <p:cNvPr id="161" name="Google Shape;161;p25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Cross-platform python framework for Nui. Kivy. (n.d.). Retrieved October 26, 2021, from https://kivy.org/#home.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Brooks, R. (2016, May 2). 11 google translate facts you should know. K International. Retrieved October 26, 2021, from https://www.k-international.com/blog/google-translate-facts/.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https://en.wikipedia.org/wiki/Transfer_learning. Accessed October 29, 2021.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type="title"/>
          </p:nvPr>
        </p:nvSpPr>
        <p:spPr>
          <a:xfrm>
            <a:off x="311700" y="300600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</a:t>
            </a:r>
            <a:endParaRPr/>
          </a:p>
        </p:txBody>
      </p:sp>
      <p:sp>
        <p:nvSpPr>
          <p:cNvPr id="67" name="Google Shape;67;p14"/>
          <p:cNvSpPr txBox="1"/>
          <p:nvPr>
            <p:ph idx="1" type="body"/>
          </p:nvPr>
        </p:nvSpPr>
        <p:spPr>
          <a:xfrm>
            <a:off x="484850" y="913800"/>
            <a:ext cx="8659200" cy="427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399"/>
              <a:t>Application (python)</a:t>
            </a:r>
            <a:endParaRPr sz="5399"/>
          </a:p>
          <a:p>
            <a:pPr indent="-314319" lvl="0" marL="457200" rtl="0" algn="l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 sz="5399"/>
              <a:t>GUI </a:t>
            </a:r>
            <a:endParaRPr sz="5399"/>
          </a:p>
          <a:p>
            <a:pPr indent="-3079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4999"/>
              <a:t>Kivy</a:t>
            </a:r>
            <a:endParaRPr sz="4999"/>
          </a:p>
          <a:p>
            <a:pPr indent="-314319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5399"/>
              <a:t>Text-to-Speech</a:t>
            </a:r>
            <a:endParaRPr sz="5399"/>
          </a:p>
          <a:p>
            <a:pPr indent="-3079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4999"/>
              <a:t>gtts (google text-to-speech)</a:t>
            </a:r>
            <a:endParaRPr sz="4999"/>
          </a:p>
          <a:p>
            <a:pPr indent="-3079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4999"/>
              <a:t>vlc player/library to play mp3 files (still exploring other options too)</a:t>
            </a:r>
            <a:endParaRPr sz="4999"/>
          </a:p>
          <a:p>
            <a:pPr indent="-314319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5399"/>
              <a:t>Speech-to-Text</a:t>
            </a:r>
            <a:endParaRPr sz="5399"/>
          </a:p>
          <a:p>
            <a:pPr indent="-3079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4999"/>
              <a:t>PyPI (speech recognition package/library)</a:t>
            </a:r>
            <a:endParaRPr sz="4999"/>
          </a:p>
          <a:p>
            <a:pPr indent="-307969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 sz="4999"/>
              <a:t>Py.audio</a:t>
            </a:r>
            <a:endParaRPr sz="4999"/>
          </a:p>
          <a:p>
            <a:pPr indent="-307969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 sz="4999"/>
              <a:t>Google API</a:t>
            </a:r>
            <a:endParaRPr sz="4999"/>
          </a:p>
          <a:p>
            <a:pPr indent="-307969" lvl="2" marL="1371600" rtl="0" algn="l">
              <a:spcBef>
                <a:spcPts val="0"/>
              </a:spcBef>
              <a:spcAft>
                <a:spcPts val="0"/>
              </a:spcAft>
              <a:buSzPct val="100000"/>
              <a:buChar char="■"/>
            </a:pPr>
            <a:r>
              <a:rPr lang="en" sz="4999"/>
              <a:t>TensorFlow model (to train sets)</a:t>
            </a:r>
            <a:endParaRPr sz="4999"/>
          </a:p>
          <a:p>
            <a:pPr indent="-314319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5399"/>
              <a:t>Sign language-to-text</a:t>
            </a:r>
            <a:endParaRPr sz="5399"/>
          </a:p>
          <a:p>
            <a:pPr indent="-3079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4999"/>
              <a:t>Tensorflow model</a:t>
            </a:r>
            <a:endParaRPr sz="4999"/>
          </a:p>
          <a:p>
            <a:pPr indent="-3079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4999"/>
              <a:t>OpenCV</a:t>
            </a:r>
            <a:endParaRPr sz="4999"/>
          </a:p>
          <a:p>
            <a:pPr indent="-314319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5399"/>
              <a:t>Text-to-Sign </a:t>
            </a:r>
            <a:r>
              <a:rPr lang="en" sz="5399"/>
              <a:t>language</a:t>
            </a:r>
            <a:endParaRPr sz="5399"/>
          </a:p>
          <a:p>
            <a:pPr indent="-3079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4999"/>
              <a:t>Still researching...</a:t>
            </a:r>
            <a:endParaRPr sz="4999"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/>
          <p:nvPr>
            <p:ph type="title"/>
          </p:nvPr>
        </p:nvSpPr>
        <p:spPr>
          <a:xfrm>
            <a:off x="311700" y="268500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Kivy (GUI)</a:t>
            </a:r>
            <a:endParaRPr/>
          </a:p>
        </p:txBody>
      </p:sp>
      <p:sp>
        <p:nvSpPr>
          <p:cNvPr id="73" name="Google Shape;73;p15"/>
          <p:cNvSpPr txBox="1"/>
          <p:nvPr>
            <p:ph idx="1" type="body"/>
          </p:nvPr>
        </p:nvSpPr>
        <p:spPr>
          <a:xfrm>
            <a:off x="311700" y="995100"/>
            <a:ext cx="8555100" cy="384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kivy?</a:t>
            </a:r>
            <a:endParaRPr/>
          </a:p>
          <a:p>
            <a:pPr indent="-317182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“</a:t>
            </a:r>
            <a:r>
              <a:rPr lang="en"/>
              <a:t>Open source Python library for rapid development of applications that make use of innovative user interfaces, such as multi-touch apps” (“</a:t>
            </a:r>
            <a:r>
              <a:rPr lang="en"/>
              <a:t>Cross-platform python framework for Nui,” n.d.)</a:t>
            </a:r>
            <a:endParaRPr/>
          </a:p>
          <a:p>
            <a:pPr indent="-317182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Uses the concepts of classes and widgets with roots to build apps</a:t>
            </a:r>
            <a:endParaRPr/>
          </a:p>
          <a:p>
            <a:pPr indent="-317182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Can code in .py file or .kv file</a:t>
            </a:r>
            <a:endParaRPr/>
          </a:p>
          <a:p>
            <a:pPr indent="-297497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More efficient to code in .kv because shortens code, but more difficult in the sense that there is not as much information to learn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Why use kivy?</a:t>
            </a:r>
            <a:endParaRPr/>
          </a:p>
          <a:p>
            <a:pPr indent="-317182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Most modern translators are used on phones</a:t>
            </a:r>
            <a:endParaRPr/>
          </a:p>
          <a:p>
            <a:pPr indent="-297497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Ex: More than than 500 million people use Google translate, and Google translate more than 100 billion words per day (Books, 2016)  </a:t>
            </a:r>
            <a:endParaRPr/>
          </a:p>
          <a:p>
            <a:pPr indent="-317182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Still allow for PC development if necessary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Disadvantages</a:t>
            </a:r>
            <a:endParaRPr/>
          </a:p>
          <a:p>
            <a:pPr indent="-317182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Kivy is a small community</a:t>
            </a:r>
            <a:endParaRPr/>
          </a:p>
          <a:p>
            <a:pPr indent="-297497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Although there are tutorials available to learn the framework, it is still difficult to find certain information and fix errors.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425325" y="0"/>
            <a:ext cx="3266100" cy="40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1700"/>
              <a:t>Kivy (Progress)</a:t>
            </a:r>
            <a:endParaRPr sz="1700"/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0" y="280400"/>
            <a:ext cx="5922000" cy="482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en" sz="1190"/>
              <a:t>Menu</a:t>
            </a:r>
            <a:endParaRPr sz="1190"/>
          </a:p>
          <a:p>
            <a:pPr indent="-30416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90"/>
              <a:buChar char="●"/>
            </a:pPr>
            <a:r>
              <a:rPr lang="en" sz="1190"/>
              <a:t>User can choose which input they want on the front page</a:t>
            </a:r>
            <a:endParaRPr sz="1190"/>
          </a:p>
          <a:p>
            <a:pPr indent="-30416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90"/>
              <a:buChar char="●"/>
            </a:pPr>
            <a:r>
              <a:rPr lang="en" sz="1190"/>
              <a:t>On button click/press, a dropdown </a:t>
            </a:r>
            <a:r>
              <a:rPr lang="en" sz="1190"/>
              <a:t>inner</a:t>
            </a:r>
            <a:r>
              <a:rPr lang="en" sz="1190"/>
              <a:t> menu appears, </a:t>
            </a:r>
            <a:r>
              <a:rPr lang="en" sz="1190"/>
              <a:t>further</a:t>
            </a:r>
            <a:r>
              <a:rPr lang="en" sz="1190"/>
              <a:t> presenting the </a:t>
            </a:r>
            <a:r>
              <a:rPr lang="en" sz="1190"/>
              <a:t>available</a:t>
            </a:r>
            <a:r>
              <a:rPr lang="en" sz="1190"/>
              <a:t> types of translators</a:t>
            </a:r>
            <a:endParaRPr sz="1190"/>
          </a:p>
          <a:p>
            <a:pPr indent="-30416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90"/>
              <a:buChar char="●"/>
            </a:pPr>
            <a:r>
              <a:rPr lang="en" sz="1190"/>
              <a:t>(format) Options:</a:t>
            </a:r>
            <a:endParaRPr sz="1190"/>
          </a:p>
          <a:p>
            <a:pPr indent="-290194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"/>
              <a:buChar char="○"/>
            </a:pPr>
            <a:r>
              <a:rPr lang="en" sz="970"/>
              <a:t>Voice</a:t>
            </a:r>
            <a:endParaRPr sz="970"/>
          </a:p>
          <a:p>
            <a:pPr indent="-290194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"/>
              <a:buChar char="■"/>
            </a:pPr>
            <a:r>
              <a:rPr lang="en" sz="970"/>
              <a:t>Speech-to-Text</a:t>
            </a:r>
            <a:endParaRPr sz="970"/>
          </a:p>
          <a:p>
            <a:pPr indent="-290194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"/>
              <a:buChar char="■"/>
            </a:pPr>
            <a:r>
              <a:rPr lang="en" sz="970"/>
              <a:t>Speech-to-Sign Language</a:t>
            </a:r>
            <a:endParaRPr sz="970"/>
          </a:p>
          <a:p>
            <a:pPr indent="-290194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"/>
              <a:buChar char="○"/>
            </a:pPr>
            <a:r>
              <a:rPr lang="en" sz="970"/>
              <a:t>Text</a:t>
            </a:r>
            <a:endParaRPr sz="970"/>
          </a:p>
          <a:p>
            <a:pPr indent="-290194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"/>
              <a:buChar char="■"/>
            </a:pPr>
            <a:r>
              <a:rPr lang="en" sz="970"/>
              <a:t>Text-to-speech</a:t>
            </a:r>
            <a:endParaRPr sz="970"/>
          </a:p>
          <a:p>
            <a:pPr indent="-290194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"/>
              <a:buChar char="■"/>
            </a:pPr>
            <a:r>
              <a:rPr lang="en" sz="970"/>
              <a:t>Speech-to-Sign </a:t>
            </a:r>
            <a:r>
              <a:rPr lang="en" sz="970"/>
              <a:t>Language</a:t>
            </a:r>
            <a:endParaRPr sz="970"/>
          </a:p>
          <a:p>
            <a:pPr indent="-290194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"/>
              <a:buChar char="○"/>
            </a:pPr>
            <a:r>
              <a:rPr lang="en" sz="970"/>
              <a:t>Sign Language</a:t>
            </a:r>
            <a:endParaRPr sz="970"/>
          </a:p>
          <a:p>
            <a:pPr indent="-290194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"/>
              <a:buChar char="■"/>
            </a:pPr>
            <a:r>
              <a:rPr lang="en" sz="970"/>
              <a:t>Sign Language to Speech</a:t>
            </a:r>
            <a:endParaRPr sz="970"/>
          </a:p>
          <a:p>
            <a:pPr indent="-290194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"/>
              <a:buChar char="■"/>
            </a:pPr>
            <a:r>
              <a:rPr lang="en" sz="970"/>
              <a:t>Sign Language to Text</a:t>
            </a:r>
            <a:endParaRPr sz="970"/>
          </a:p>
          <a:p>
            <a:pPr indent="-30416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90"/>
              <a:buChar char="●"/>
            </a:pPr>
            <a:r>
              <a:rPr lang="en" sz="1190"/>
              <a:t>The </a:t>
            </a:r>
            <a:r>
              <a:rPr lang="en" sz="1190"/>
              <a:t>chosen</a:t>
            </a:r>
            <a:r>
              <a:rPr lang="en" sz="1190"/>
              <a:t> translator would then direct the user to its own page </a:t>
            </a:r>
            <a:endParaRPr sz="1190"/>
          </a:p>
          <a:p>
            <a:pPr indent="-290194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"/>
              <a:buChar char="○"/>
            </a:pPr>
            <a:r>
              <a:rPr lang="en" sz="970"/>
              <a:t>All pages have back button</a:t>
            </a:r>
            <a:endParaRPr sz="970"/>
          </a:p>
          <a:p>
            <a:pPr indent="-290194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"/>
              <a:buChar char="○"/>
            </a:pPr>
            <a:r>
              <a:rPr lang="en" sz="970"/>
              <a:t>most pages are currently empty right now except for the text-to-speech page</a:t>
            </a:r>
            <a:endParaRPr sz="970"/>
          </a:p>
          <a:p>
            <a:pPr indent="-290194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"/>
              <a:buChar char="○"/>
            </a:pPr>
            <a:r>
              <a:rPr lang="en" sz="970"/>
              <a:t>Speech-to-text/Speech-to-Sign language page both have a spinner menu that allows user to pick between different speech recognition libraries/training sets (ADHD/Kids, Computer Science, Healthcare, Finance, etc.)</a:t>
            </a:r>
            <a:endParaRPr sz="97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en" sz="1190"/>
              <a:t>Issues</a:t>
            </a:r>
            <a:endParaRPr sz="1190"/>
          </a:p>
          <a:p>
            <a:pPr indent="-30416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90"/>
              <a:buChar char="●"/>
            </a:pPr>
            <a:r>
              <a:rPr lang="en" sz="1190"/>
              <a:t>Dropdown menu (status: fixed)</a:t>
            </a:r>
            <a:endParaRPr sz="1190"/>
          </a:p>
          <a:p>
            <a:pPr indent="-290194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"/>
              <a:buChar char="○"/>
            </a:pPr>
            <a:r>
              <a:rPr lang="en" sz="970"/>
              <a:t>On button press, it would close it instantly</a:t>
            </a:r>
            <a:endParaRPr sz="970"/>
          </a:p>
          <a:p>
            <a:pPr indent="-290194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"/>
              <a:buChar char="○"/>
            </a:pPr>
            <a:r>
              <a:rPr lang="en" sz="970"/>
              <a:t>Some parts of the menu would show even though they are supposed to be hidden</a:t>
            </a:r>
            <a:endParaRPr sz="970"/>
          </a:p>
          <a:p>
            <a:pPr indent="-30416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90"/>
              <a:buChar char="●"/>
            </a:pPr>
            <a:r>
              <a:rPr lang="en" sz="1190"/>
              <a:t>Text-to-Speech page (status: in progress...)</a:t>
            </a:r>
            <a:endParaRPr sz="1190"/>
          </a:p>
          <a:p>
            <a:pPr indent="-290194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"/>
              <a:buChar char="○"/>
            </a:pPr>
            <a:r>
              <a:rPr lang="en" sz="970"/>
              <a:t>Not working properly (certain elements are not pointing to the right root)</a:t>
            </a:r>
            <a:endParaRPr sz="970"/>
          </a:p>
          <a:p>
            <a:pPr indent="-290194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"/>
              <a:buChar char="○"/>
            </a:pPr>
            <a:r>
              <a:rPr lang="en" sz="970"/>
              <a:t>On any click, application crashes</a:t>
            </a:r>
            <a:endParaRPr sz="970"/>
          </a:p>
          <a:p>
            <a:pPr indent="-290194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70"/>
              <a:buChar char="○"/>
            </a:pPr>
            <a:r>
              <a:rPr lang="en" sz="970"/>
              <a:t>Seperate test program could not translate well</a:t>
            </a:r>
            <a:endParaRPr sz="970"/>
          </a:p>
          <a:p>
            <a:pPr indent="0" lvl="0" marL="0" rtl="0" algn="l">
              <a:lnSpc>
                <a:spcPct val="105000"/>
              </a:lnSpc>
              <a:spcBef>
                <a:spcPts val="0"/>
              </a:spcBef>
              <a:spcAft>
                <a:spcPts val="1200"/>
              </a:spcAft>
              <a:buSzPts val="605"/>
              <a:buNone/>
            </a:pPr>
            <a:r>
              <a:t/>
            </a:r>
            <a:endParaRPr sz="989"/>
          </a:p>
        </p:txBody>
      </p:sp>
      <p:pic>
        <p:nvPicPr>
          <p:cNvPr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37075" y="0"/>
            <a:ext cx="3306925" cy="2571753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37075" y="2571741"/>
            <a:ext cx="3306926" cy="25790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0" y="0"/>
            <a:ext cx="4116600" cy="6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000"/>
              <a:t>Kivy (Progress continued)</a:t>
            </a:r>
            <a:endParaRPr sz="2000"/>
          </a:p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0" y="498100"/>
            <a:ext cx="5828400" cy="460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1565"/>
              <a:t>Text</a:t>
            </a:r>
            <a:r>
              <a:rPr lang="en" sz="1565"/>
              <a:t>-to-Speech Test program </a:t>
            </a:r>
            <a:endParaRPr sz="1565"/>
          </a:p>
          <a:p>
            <a:pPr indent="-314717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6"/>
              <a:buChar char="●"/>
            </a:pPr>
            <a:r>
              <a:rPr lang="en" sz="1356"/>
              <a:t>User kivy Filechooser library to select and upload a text file</a:t>
            </a:r>
            <a:endParaRPr sz="1356"/>
          </a:p>
          <a:p>
            <a:pPr indent="-314717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6"/>
              <a:buChar char="●"/>
            </a:pPr>
            <a:r>
              <a:rPr lang="en" sz="1356"/>
              <a:t>Once selected, translate the file from text to speech</a:t>
            </a:r>
            <a:endParaRPr sz="1356"/>
          </a:p>
          <a:p>
            <a:pPr indent="-314717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6"/>
              <a:buChar char="●"/>
            </a:pPr>
            <a:r>
              <a:rPr lang="en" sz="1356"/>
              <a:t>P</a:t>
            </a:r>
            <a:r>
              <a:rPr lang="en" sz="1356"/>
              <a:t>lays speech mp3 file</a:t>
            </a:r>
            <a:endParaRPr sz="1356"/>
          </a:p>
          <a:p>
            <a:pPr indent="-314717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56"/>
              <a:buChar char="●"/>
            </a:pPr>
            <a:r>
              <a:rPr lang="en" sz="1356"/>
              <a:t>Prints text out to screen</a:t>
            </a:r>
            <a:endParaRPr sz="1356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56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1565"/>
              <a:t>Issues</a:t>
            </a:r>
            <a:endParaRPr sz="1565"/>
          </a:p>
          <a:p>
            <a:pPr indent="-327977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65"/>
              <a:buChar char="●"/>
            </a:pPr>
            <a:r>
              <a:rPr lang="en" sz="1565"/>
              <a:t>Mp3 file would not play (status: fixed)</a:t>
            </a:r>
            <a:endParaRPr sz="1565"/>
          </a:p>
          <a:p>
            <a:pPr indent="-304482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95"/>
              <a:buChar char="○"/>
            </a:pPr>
            <a:r>
              <a:rPr lang="en" sz="1195"/>
              <a:t>gtts does not come with its own packages/</a:t>
            </a:r>
            <a:r>
              <a:rPr lang="en" sz="1195"/>
              <a:t>libraries</a:t>
            </a:r>
            <a:r>
              <a:rPr lang="en" sz="1195"/>
              <a:t> to play sound, it is only used for translating text</a:t>
            </a:r>
            <a:endParaRPr sz="1195"/>
          </a:p>
          <a:p>
            <a:pPr indent="-304482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95"/>
              <a:buChar char="○"/>
            </a:pPr>
            <a:r>
              <a:rPr lang="en" sz="1195"/>
              <a:t>Had to </a:t>
            </a:r>
            <a:r>
              <a:rPr lang="en" sz="1195"/>
              <a:t>download</a:t>
            </a:r>
            <a:r>
              <a:rPr lang="en" sz="1195"/>
              <a:t> exterior audio </a:t>
            </a:r>
            <a:r>
              <a:rPr lang="en" sz="1195"/>
              <a:t>libraries</a:t>
            </a:r>
            <a:r>
              <a:rPr lang="en" sz="1195"/>
              <a:t> (playsound, vlc, etc.)</a:t>
            </a:r>
            <a:endParaRPr sz="1195"/>
          </a:p>
          <a:p>
            <a:pPr indent="-304482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95"/>
              <a:buChar char="■"/>
            </a:pPr>
            <a:r>
              <a:rPr lang="en" sz="1195"/>
              <a:t>Allows speech to play in the app instead of doing a system call</a:t>
            </a:r>
            <a:endParaRPr sz="1195"/>
          </a:p>
          <a:p>
            <a:pPr indent="-327977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65"/>
              <a:buChar char="●"/>
            </a:pPr>
            <a:r>
              <a:rPr lang="en" sz="1565"/>
              <a:t>VLC player cuts off (status: in progress..)</a:t>
            </a:r>
            <a:endParaRPr sz="1565"/>
          </a:p>
          <a:p>
            <a:pPr indent="-304482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95"/>
              <a:buChar char="○"/>
            </a:pPr>
            <a:r>
              <a:rPr lang="en" sz="1195"/>
              <a:t>In a </a:t>
            </a:r>
            <a:r>
              <a:rPr lang="en" sz="1195"/>
              <a:t>separate</a:t>
            </a:r>
            <a:r>
              <a:rPr lang="en" sz="1195"/>
              <a:t> smaller program, the audio fully plays, but after </a:t>
            </a:r>
            <a:r>
              <a:rPr lang="en" sz="1195"/>
              <a:t>transferring</a:t>
            </a:r>
            <a:r>
              <a:rPr lang="en" sz="1195"/>
              <a:t> it to kivy, it cuts off towards the end of the audio file</a:t>
            </a:r>
            <a:endParaRPr sz="1195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18"/>
              <a:buNone/>
            </a:pPr>
            <a:r>
              <a:rPr lang="en" sz="1565"/>
              <a:t>Goals</a:t>
            </a:r>
            <a:endParaRPr sz="1565"/>
          </a:p>
          <a:p>
            <a:pPr indent="-315277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65"/>
              <a:buChar char="●"/>
            </a:pPr>
            <a:r>
              <a:rPr lang="en" sz="1365"/>
              <a:t>Make text-to-speech work with pdf file (currently only works on text file)</a:t>
            </a:r>
            <a:endParaRPr sz="1365"/>
          </a:p>
        </p:txBody>
      </p:sp>
      <p:pic>
        <p:nvPicPr>
          <p:cNvPr id="88" name="Google Shape;8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60438" y="0"/>
            <a:ext cx="3283563" cy="2587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90100" y="2587453"/>
            <a:ext cx="3263577" cy="25559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TensorFlow</a:t>
            </a:r>
            <a:endParaRPr/>
          </a:p>
        </p:txBody>
      </p:sp>
      <p:sp>
        <p:nvSpPr>
          <p:cNvPr id="95" name="Google Shape;95;p18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Training Set: Data is currently trained using a google published open source data set, designed for use in speech command recognition. A small batch of words is being used currently to keep training time low as large data sets can take multiple hours or days. </a:t>
            </a:r>
            <a:br>
              <a:rPr lang="en"/>
            </a:b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These consist of folders </a:t>
            </a:r>
            <a:r>
              <a:rPr lang="en"/>
              <a:t>separated</a:t>
            </a:r>
            <a:r>
              <a:rPr lang="en"/>
              <a:t> by word with multiple pronunciations of the word within the folder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which are broken down by the file interpreter and used as data in the tensorflow training program.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200"/>
              <a:t>Ref: </a:t>
            </a:r>
            <a:r>
              <a:rPr lang="en"/>
              <a:t>https://ai.googleblog.com/2017/08/launching-speech-commands-dataset.html</a:t>
            </a:r>
            <a:endParaRPr sz="1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Tensorflow terminology</a:t>
            </a:r>
            <a:endParaRPr/>
          </a:p>
        </p:txBody>
      </p:sp>
      <p:sp>
        <p:nvSpPr>
          <p:cNvPr id="101" name="Google Shape;101;p19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/>
              <a:t>Tensor</a:t>
            </a:r>
            <a:r>
              <a:rPr lang="en" sz="1200"/>
              <a:t>- data structure, matrix of </a:t>
            </a:r>
            <a:endParaRPr sz="1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/>
              <a:t>n dimensions, generally used to create graphs</a:t>
            </a:r>
            <a:endParaRPr sz="1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/>
              <a:t> Of interactions between values. These are objects in python as well as nodes.</a:t>
            </a:r>
            <a:endParaRPr sz="1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 u="sng"/>
              <a:t>Epoch</a:t>
            </a:r>
            <a:r>
              <a:rPr lang="en" sz="1200"/>
              <a:t>-</a:t>
            </a:r>
            <a:r>
              <a:rPr lang="en" sz="1200"/>
              <a:t> An epoch is </a:t>
            </a:r>
            <a:r>
              <a:rPr b="1" lang="en" sz="1200"/>
              <a:t>one training iteration</a:t>
            </a:r>
            <a:r>
              <a:rPr lang="en" sz="1200"/>
              <a:t>, so in one iteration all samples are iterated once. </a:t>
            </a:r>
            <a:endParaRPr sz="1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 u="sng"/>
              <a:t>Loss-</a:t>
            </a:r>
            <a:r>
              <a:rPr lang="en" sz="1200"/>
              <a:t> the penalty for a</a:t>
            </a:r>
            <a:r>
              <a:rPr b="1" lang="en" sz="1200"/>
              <a:t> bad prediction</a:t>
            </a:r>
            <a:r>
              <a:rPr lang="en" sz="1200"/>
              <a:t>- a number indicating how bad the model's prediction was on a single example. If the model's prediction is perfect, the loss is zero; otherwise, the loss is greater.</a:t>
            </a:r>
            <a:endParaRPr sz="12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200" u="sng"/>
              <a:t>Accuracy</a:t>
            </a:r>
            <a:r>
              <a:rPr lang="en" sz="1200"/>
              <a:t> - The measurement used to determine which model is best at identifying relationships and patterns between variables in a dataset based on the input, or training, data.</a:t>
            </a:r>
            <a:endParaRPr sz="1200"/>
          </a:p>
        </p:txBody>
      </p:sp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79999" y="788249"/>
            <a:ext cx="4305700" cy="1160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Results from training set build</a:t>
            </a:r>
            <a:endParaRPr/>
          </a:p>
        </p:txBody>
      </p:sp>
      <p:sp>
        <p:nvSpPr>
          <p:cNvPr id="108" name="Google Shape;108;p20"/>
          <p:cNvSpPr txBox="1"/>
          <p:nvPr>
            <p:ph idx="1" type="body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A </a:t>
            </a:r>
            <a:r>
              <a:rPr lang="en"/>
              <a:t>successful</a:t>
            </a:r>
            <a:r>
              <a:rPr lang="en"/>
              <a:t> run of the training model </a:t>
            </a:r>
            <a:r>
              <a:rPr lang="en"/>
              <a:t>results</a:t>
            </a:r>
            <a:r>
              <a:rPr lang="en"/>
              <a:t> in a network being created, and the next step is to evaluate the network and allow it to make predictions based on its training.</a:t>
            </a:r>
            <a:endParaRPr/>
          </a:p>
        </p:txBody>
      </p:sp>
      <p:pic>
        <p:nvPicPr>
          <p:cNvPr id="109" name="Google Shape;10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0775" y="2464200"/>
            <a:ext cx="2795974" cy="2355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46750" y="2464200"/>
            <a:ext cx="6197249" cy="235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 txBox="1"/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TensorFlow(continued)</a:t>
            </a:r>
            <a:endParaRPr/>
          </a:p>
        </p:txBody>
      </p:sp>
      <p:pic>
        <p:nvPicPr>
          <p:cNvPr id="116" name="Google Shape;11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608150"/>
            <a:ext cx="934500" cy="487561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21"/>
          <p:cNvSpPr txBox="1"/>
          <p:nvPr/>
        </p:nvSpPr>
        <p:spPr>
          <a:xfrm>
            <a:off x="1305538" y="1651825"/>
            <a:ext cx="74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------&gt;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pic>
        <p:nvPicPr>
          <p:cNvPr id="118" name="Google Shape;118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11275" y="1153750"/>
            <a:ext cx="1314450" cy="1619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1700" y="3619475"/>
            <a:ext cx="874200" cy="4371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21"/>
          <p:cNvSpPr txBox="1"/>
          <p:nvPr/>
        </p:nvSpPr>
        <p:spPr>
          <a:xfrm>
            <a:off x="1275388" y="3637925"/>
            <a:ext cx="74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------&gt;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pic>
        <p:nvPicPr>
          <p:cNvPr id="121" name="Google Shape;121;p2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111275" y="2949375"/>
            <a:ext cx="1314450" cy="177728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2" name="Google Shape;122;p21"/>
          <p:cNvCxnSpPr/>
          <p:nvPr/>
        </p:nvCxnSpPr>
        <p:spPr>
          <a:xfrm>
            <a:off x="3532125" y="1183350"/>
            <a:ext cx="5109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3" name="Google Shape;123;p21"/>
          <p:cNvCxnSpPr/>
          <p:nvPr/>
        </p:nvCxnSpPr>
        <p:spPr>
          <a:xfrm>
            <a:off x="4036400" y="1176625"/>
            <a:ext cx="6600" cy="1573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4" name="Google Shape;124;p21"/>
          <p:cNvCxnSpPr/>
          <p:nvPr/>
        </p:nvCxnSpPr>
        <p:spPr>
          <a:xfrm>
            <a:off x="3485050" y="2746550"/>
            <a:ext cx="558000" cy="3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5" name="Google Shape;125;p21"/>
          <p:cNvCxnSpPr/>
          <p:nvPr/>
        </p:nvCxnSpPr>
        <p:spPr>
          <a:xfrm flipH="1" rot="10800000">
            <a:off x="3469275" y="3021175"/>
            <a:ext cx="585000" cy="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6" name="Google Shape;126;p21"/>
          <p:cNvCxnSpPr/>
          <p:nvPr/>
        </p:nvCxnSpPr>
        <p:spPr>
          <a:xfrm>
            <a:off x="4054100" y="3031563"/>
            <a:ext cx="13500" cy="1680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7" name="Google Shape;127;p21"/>
          <p:cNvCxnSpPr/>
          <p:nvPr/>
        </p:nvCxnSpPr>
        <p:spPr>
          <a:xfrm flipH="1" rot="10800000">
            <a:off x="3469275" y="4720050"/>
            <a:ext cx="591600" cy="6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8" name="Google Shape;128;p21"/>
          <p:cNvCxnSpPr/>
          <p:nvPr/>
        </p:nvCxnSpPr>
        <p:spPr>
          <a:xfrm>
            <a:off x="4049850" y="1889300"/>
            <a:ext cx="470700" cy="6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9" name="Google Shape;129;p21"/>
          <p:cNvCxnSpPr/>
          <p:nvPr/>
        </p:nvCxnSpPr>
        <p:spPr>
          <a:xfrm>
            <a:off x="4067700" y="3935650"/>
            <a:ext cx="504300" cy="6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0" name="Google Shape;130;p21"/>
          <p:cNvSpPr txBox="1"/>
          <p:nvPr/>
        </p:nvSpPr>
        <p:spPr>
          <a:xfrm>
            <a:off x="4572000" y="1309650"/>
            <a:ext cx="14715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Each audio file with its own unique 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pronunciation</a:t>
            </a: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 of the word “yes”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31" name="Google Shape;131;p21"/>
          <p:cNvSpPr txBox="1"/>
          <p:nvPr/>
        </p:nvSpPr>
        <p:spPr>
          <a:xfrm>
            <a:off x="4635500" y="3307900"/>
            <a:ext cx="15396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Each audio file with its own unique pronunciation of the word “no”</a:t>
            </a:r>
            <a:endParaRPr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