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Old Standard TT"/>
      <p:regular r:id="rId19"/>
      <p:bold r:id="rId20"/>
      <p: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ldStandardT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ca1d3bb0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fca1d3bb0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b676cead6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fb676cead6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b676cead6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fb676cead6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b676cead6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fb676cead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b676cead6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b676cead6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b676cead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b676cead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b676cead6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b676cead6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b676cead6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b676cead6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b06fa0b3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b06fa0b3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b06fa0b3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b06fa0b3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b06fa0b3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b06fa0b3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b06fa0b37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b06fa0b37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en.wikipedia.org/wiki/Machine_learning" TargetMode="External"/><Relationship Id="rId4" Type="http://schemas.openxmlformats.org/officeDocument/2006/relationships/hyperlink" Target="https://en.wikipedia.org/wiki/Computer_vision#Recognition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434300" y="98625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950"/>
              <a:t>Customizable Translation Platform for Special Needs</a:t>
            </a:r>
            <a:endParaRPr sz="395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434300" y="2770675"/>
            <a:ext cx="85863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Member(s): Dat Pham, Jamie Nukepese, Kenneth Wood, Dominic Fanucchi</a:t>
            </a:r>
            <a:endParaRPr sz="2600"/>
          </a:p>
        </p:txBody>
      </p:sp>
      <p:sp>
        <p:nvSpPr>
          <p:cNvPr id="61" name="Google Shape;61;p13"/>
          <p:cNvSpPr txBox="1"/>
          <p:nvPr/>
        </p:nvSpPr>
        <p:spPr>
          <a:xfrm>
            <a:off x="434300" y="1836125"/>
            <a:ext cx="6582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Part 3: Project Progress Report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from Training Set(pt. 2)</a:t>
            </a:r>
            <a:endParaRPr/>
          </a:p>
        </p:txBody>
      </p:sp>
      <p:pic>
        <p:nvPicPr>
          <p:cNvPr id="137" name="Google Shape;13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10625"/>
            <a:ext cx="4697000" cy="352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8050" y="1250975"/>
            <a:ext cx="4134974" cy="216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22"/>
          <p:cNvCxnSpPr/>
          <p:nvPr/>
        </p:nvCxnSpPr>
        <p:spPr>
          <a:xfrm>
            <a:off x="8832300" y="1272488"/>
            <a:ext cx="15900" cy="20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22"/>
          <p:cNvCxnSpPr/>
          <p:nvPr/>
        </p:nvCxnSpPr>
        <p:spPr>
          <a:xfrm>
            <a:off x="8733875" y="3307975"/>
            <a:ext cx="134400" cy="15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22"/>
          <p:cNvCxnSpPr/>
          <p:nvPr/>
        </p:nvCxnSpPr>
        <p:spPr>
          <a:xfrm flipH="1" rot="10800000">
            <a:off x="8881775" y="3301225"/>
            <a:ext cx="107700" cy="16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2" name="Google Shape;142;p22"/>
          <p:cNvPicPr preferRelativeResize="0"/>
          <p:nvPr/>
        </p:nvPicPr>
        <p:blipFill rotWithShape="1">
          <a:blip r:embed="rId5">
            <a:alphaModFix/>
          </a:blip>
          <a:srcRect b="67294" l="0" r="3735" t="7293"/>
          <a:stretch/>
        </p:blipFill>
        <p:spPr>
          <a:xfrm>
            <a:off x="4498050" y="3611350"/>
            <a:ext cx="4511475" cy="2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 Language-to-Text Overview</a:t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each static sign, images are collected using webcam. 15 images are collected, which 13 are used to train on, and 2 are for testing.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image is given a unique ID.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LabelImg package to label each image which will be used for Object Detection.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On each image, you draw a box around each sign, which then the Object Detection Model learns to train on.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utilizing Transfer Learning, which is a research problem in</a:t>
            </a:r>
            <a:r>
              <a:rPr lang="en">
                <a:uFill>
                  <a:noFill/>
                </a:uFill>
                <a:hlinkClick r:id="rId3"/>
              </a:rPr>
              <a:t> </a:t>
            </a:r>
            <a:r>
              <a:rPr lang="en"/>
              <a:t>machine learning (ML) that focuses on storing knowledge gained while solving one problem and applying it to a different but related problem. For example, knowledge gained while learning to</a:t>
            </a:r>
            <a:r>
              <a:rPr lang="en">
                <a:uFill>
                  <a:noFill/>
                </a:uFill>
                <a:hlinkClick r:id="rId4"/>
              </a:rPr>
              <a:t> </a:t>
            </a:r>
            <a:r>
              <a:rPr lang="en"/>
              <a:t>recognize cars could apply when trying to recognize trucks.</a:t>
            </a:r>
            <a:endParaRPr/>
          </a:p>
        </p:txBody>
      </p:sp>
      <p:sp>
        <p:nvSpPr>
          <p:cNvPr id="149" name="Google Shape;149;p23"/>
          <p:cNvSpPr txBox="1"/>
          <p:nvPr/>
        </p:nvSpPr>
        <p:spPr>
          <a:xfrm>
            <a:off x="908400" y="4542000"/>
            <a:ext cx="4020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Old Standard TT"/>
                <a:ea typeface="Old Standard TT"/>
                <a:cs typeface="Old Standard TT"/>
                <a:sym typeface="Old Standard TT"/>
              </a:rPr>
              <a:t>ref: https://en.wikipedia.org/wiki/Transfer_learning</a:t>
            </a:r>
            <a:endParaRPr sz="1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Sign Language-to-Text Overview cont.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Training is dependent on hardware available. Computers with dedicated GPU’s train much faster than computers with CPU/GPU chips.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Training to about 10,000 steps provides lower loss metrics.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development will lead us to Action Detection which will allow for more complex signs to be accurately detected.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Cross-platform python framework for Nui. Kivy. (n.d.). Retrieved October 26, 2021, from https://kivy.org/#home.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Brooks, R. (2016, May 2). 11 google translate facts you should know. K International. Retrieved October 26, 2021, from https://www.k-international.com/blog/google-translate-facts/.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https://en.wikipedia.org/wiki/Transfer_learning. Accessed October 29, 2021.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3006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484850" y="913800"/>
            <a:ext cx="8659200" cy="427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399"/>
              <a:t>Application (python)</a:t>
            </a:r>
            <a:endParaRPr sz="5399"/>
          </a:p>
          <a:p>
            <a:pPr indent="-314319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5399"/>
              <a:t>GUI </a:t>
            </a:r>
            <a:endParaRPr sz="5399"/>
          </a:p>
          <a:p>
            <a:pPr indent="-3079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999"/>
              <a:t>Kivy</a:t>
            </a:r>
            <a:endParaRPr sz="4999"/>
          </a:p>
          <a:p>
            <a:pPr indent="-3143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399"/>
              <a:t>Text-to-Speech</a:t>
            </a:r>
            <a:endParaRPr sz="5399"/>
          </a:p>
          <a:p>
            <a:pPr indent="-3079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999"/>
              <a:t>gtts (google text-to-speech)</a:t>
            </a:r>
            <a:endParaRPr sz="4999"/>
          </a:p>
          <a:p>
            <a:pPr indent="-3079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999"/>
              <a:t>vlc player/library to play mp3 files (still exploring other options too)</a:t>
            </a:r>
            <a:endParaRPr sz="4999"/>
          </a:p>
          <a:p>
            <a:pPr indent="-3143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399"/>
              <a:t>Speech-to-Text</a:t>
            </a:r>
            <a:endParaRPr sz="5399"/>
          </a:p>
          <a:p>
            <a:pPr indent="-3079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999"/>
              <a:t>PyPI (speech recognition package/library)</a:t>
            </a:r>
            <a:endParaRPr sz="4999"/>
          </a:p>
          <a:p>
            <a:pPr indent="-307969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4999"/>
              <a:t>Py.audio</a:t>
            </a:r>
            <a:endParaRPr sz="4999"/>
          </a:p>
          <a:p>
            <a:pPr indent="-307969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4999"/>
              <a:t>Google API</a:t>
            </a:r>
            <a:endParaRPr sz="4999"/>
          </a:p>
          <a:p>
            <a:pPr indent="-307969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4999"/>
              <a:t>TensorFlow model (to train sets)</a:t>
            </a:r>
            <a:endParaRPr sz="4999"/>
          </a:p>
          <a:p>
            <a:pPr indent="-3143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399"/>
              <a:t>Sign language-to-text</a:t>
            </a:r>
            <a:endParaRPr sz="5399"/>
          </a:p>
          <a:p>
            <a:pPr indent="-3079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999"/>
              <a:t>Tensorflow model</a:t>
            </a:r>
            <a:endParaRPr sz="4999"/>
          </a:p>
          <a:p>
            <a:pPr indent="-3079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999"/>
              <a:t>OpenCV</a:t>
            </a:r>
            <a:endParaRPr sz="4999"/>
          </a:p>
          <a:p>
            <a:pPr indent="-3143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399"/>
              <a:t>Text-to-Sign </a:t>
            </a:r>
            <a:r>
              <a:rPr lang="en" sz="5399"/>
              <a:t>language</a:t>
            </a:r>
            <a:endParaRPr sz="5399"/>
          </a:p>
          <a:p>
            <a:pPr indent="-3079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999"/>
              <a:t>Still researching...</a:t>
            </a:r>
            <a:endParaRPr sz="4999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2685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Kivy (GUI)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995100"/>
            <a:ext cx="8555100" cy="38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kivy?</a:t>
            </a:r>
            <a:endParaRPr/>
          </a:p>
          <a:p>
            <a:pPr indent="-317182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“</a:t>
            </a:r>
            <a:r>
              <a:rPr lang="en"/>
              <a:t>Open source Python library for rapid development of applications that make use of innovative user interfaces, such as multi-touch apps” (“</a:t>
            </a:r>
            <a:r>
              <a:rPr lang="en"/>
              <a:t>Cross-platform python framework for Nui,” n.d.)</a:t>
            </a:r>
            <a:endParaRPr/>
          </a:p>
          <a:p>
            <a:pPr indent="-31718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Uses the concepts of classes and widgets with roots to build apps</a:t>
            </a:r>
            <a:endParaRPr/>
          </a:p>
          <a:p>
            <a:pPr indent="-31718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Can code in .py file or .kv file</a:t>
            </a:r>
            <a:endParaRPr/>
          </a:p>
          <a:p>
            <a:pPr indent="-29749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More efficient to code in .kv because shortens code, but more difficult in the sense that there is not as much information to learn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Why use kivy?</a:t>
            </a:r>
            <a:endParaRPr/>
          </a:p>
          <a:p>
            <a:pPr indent="-317182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Most modern translators are used on phones</a:t>
            </a:r>
            <a:endParaRPr/>
          </a:p>
          <a:p>
            <a:pPr indent="-29749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Ex: More than than 500 million people use Google translate, and Google translate more than 100 billion words per day (Books, 2016)  </a:t>
            </a:r>
            <a:endParaRPr/>
          </a:p>
          <a:p>
            <a:pPr indent="-31718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Still allow for PC development if necessary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Disadvantages</a:t>
            </a:r>
            <a:endParaRPr/>
          </a:p>
          <a:p>
            <a:pPr indent="-317182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Kivy is a small community</a:t>
            </a:r>
            <a:endParaRPr/>
          </a:p>
          <a:p>
            <a:pPr indent="-29749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Although there are tutorials available to learn the framework, it is still difficult to find certain information and fix errors.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425325" y="0"/>
            <a:ext cx="3266100" cy="4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700"/>
              <a:t>Kivy (Progress)</a:t>
            </a:r>
            <a:endParaRPr sz="1700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0" y="280400"/>
            <a:ext cx="5922000" cy="482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190"/>
              <a:t>Menu</a:t>
            </a:r>
            <a:endParaRPr sz="1190"/>
          </a:p>
          <a:p>
            <a:pPr indent="-30416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0"/>
              <a:buChar char="●"/>
            </a:pPr>
            <a:r>
              <a:rPr lang="en" sz="1190"/>
              <a:t>User can choose which input they want on the front page</a:t>
            </a:r>
            <a:endParaRPr sz="1190"/>
          </a:p>
          <a:p>
            <a:pPr indent="-30416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0"/>
              <a:buChar char="●"/>
            </a:pPr>
            <a:r>
              <a:rPr lang="en" sz="1190"/>
              <a:t>On button click/press, a dropdown </a:t>
            </a:r>
            <a:r>
              <a:rPr lang="en" sz="1190"/>
              <a:t>inner</a:t>
            </a:r>
            <a:r>
              <a:rPr lang="en" sz="1190"/>
              <a:t> menu appears, </a:t>
            </a:r>
            <a:r>
              <a:rPr lang="en" sz="1190"/>
              <a:t>further</a:t>
            </a:r>
            <a:r>
              <a:rPr lang="en" sz="1190"/>
              <a:t> presenting the </a:t>
            </a:r>
            <a:r>
              <a:rPr lang="en" sz="1190"/>
              <a:t>available</a:t>
            </a:r>
            <a:r>
              <a:rPr lang="en" sz="1190"/>
              <a:t> types of translators</a:t>
            </a:r>
            <a:endParaRPr sz="1190"/>
          </a:p>
          <a:p>
            <a:pPr indent="-30416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0"/>
              <a:buChar char="●"/>
            </a:pPr>
            <a:r>
              <a:rPr lang="en" sz="1190"/>
              <a:t>(format) Options:</a:t>
            </a:r>
            <a:endParaRPr sz="119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Voice</a:t>
            </a:r>
            <a:endParaRPr sz="970"/>
          </a:p>
          <a:p>
            <a:pPr indent="-290194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■"/>
            </a:pPr>
            <a:r>
              <a:rPr lang="en" sz="970"/>
              <a:t>Speech-to-Text</a:t>
            </a:r>
            <a:endParaRPr sz="970"/>
          </a:p>
          <a:p>
            <a:pPr indent="-290194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■"/>
            </a:pPr>
            <a:r>
              <a:rPr lang="en" sz="970"/>
              <a:t>Speech-to-Sign Language</a:t>
            </a:r>
            <a:endParaRPr sz="97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Text</a:t>
            </a:r>
            <a:endParaRPr sz="970"/>
          </a:p>
          <a:p>
            <a:pPr indent="-290194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■"/>
            </a:pPr>
            <a:r>
              <a:rPr lang="en" sz="970"/>
              <a:t>Text-to-speech</a:t>
            </a:r>
            <a:endParaRPr sz="970"/>
          </a:p>
          <a:p>
            <a:pPr indent="-290194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■"/>
            </a:pPr>
            <a:r>
              <a:rPr lang="en" sz="970"/>
              <a:t>Speech-to-Sign </a:t>
            </a:r>
            <a:r>
              <a:rPr lang="en" sz="970"/>
              <a:t>Language</a:t>
            </a:r>
            <a:endParaRPr sz="97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Sign Language</a:t>
            </a:r>
            <a:endParaRPr sz="970"/>
          </a:p>
          <a:p>
            <a:pPr indent="-290194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■"/>
            </a:pPr>
            <a:r>
              <a:rPr lang="en" sz="970"/>
              <a:t>Sign Language to Speech</a:t>
            </a:r>
            <a:endParaRPr sz="970"/>
          </a:p>
          <a:p>
            <a:pPr indent="-290194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■"/>
            </a:pPr>
            <a:r>
              <a:rPr lang="en" sz="970"/>
              <a:t>Sign Language to Text</a:t>
            </a:r>
            <a:endParaRPr sz="970"/>
          </a:p>
          <a:p>
            <a:pPr indent="-30416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0"/>
              <a:buChar char="●"/>
            </a:pPr>
            <a:r>
              <a:rPr lang="en" sz="1190"/>
              <a:t>The </a:t>
            </a:r>
            <a:r>
              <a:rPr lang="en" sz="1190"/>
              <a:t>chosen</a:t>
            </a:r>
            <a:r>
              <a:rPr lang="en" sz="1190"/>
              <a:t> translator would then direct the user to its own page </a:t>
            </a:r>
            <a:endParaRPr sz="119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All pages have back button</a:t>
            </a:r>
            <a:endParaRPr sz="97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most pages are currently empty right now except for the text-to-speech page</a:t>
            </a:r>
            <a:endParaRPr sz="97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Speech-to-text/Speech-to-Sign language page both have a spinner menu that allows user to pick between different speech recognition libraries/training sets (ADHD/Kids, Computer Science, Healthcare, Finance, etc.)</a:t>
            </a:r>
            <a:endParaRPr sz="97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190"/>
              <a:t>Issues</a:t>
            </a:r>
            <a:endParaRPr sz="1190"/>
          </a:p>
          <a:p>
            <a:pPr indent="-30416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0"/>
              <a:buChar char="●"/>
            </a:pPr>
            <a:r>
              <a:rPr lang="en" sz="1190"/>
              <a:t>Dropdown menu (status: fixed)</a:t>
            </a:r>
            <a:endParaRPr sz="119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On button press, it would close it instantly</a:t>
            </a:r>
            <a:endParaRPr sz="97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Some parts of the menu would show even though they are supposed to be hidden</a:t>
            </a:r>
            <a:endParaRPr sz="970"/>
          </a:p>
          <a:p>
            <a:pPr indent="-30416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0"/>
              <a:buChar char="●"/>
            </a:pPr>
            <a:r>
              <a:rPr lang="en" sz="1190"/>
              <a:t>Text-to-Speech page (status: in progress...)</a:t>
            </a:r>
            <a:endParaRPr sz="119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Not working properly (certain elements are not pointing to the right root)</a:t>
            </a:r>
            <a:endParaRPr sz="97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On any click, application crashes</a:t>
            </a:r>
            <a:endParaRPr sz="970"/>
          </a:p>
          <a:p>
            <a:pPr indent="-290194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"/>
              <a:buChar char="○"/>
            </a:pPr>
            <a:r>
              <a:rPr lang="en" sz="970"/>
              <a:t>Seperate test program could not translate well</a:t>
            </a:r>
            <a:endParaRPr sz="97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 sz="989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7075" y="0"/>
            <a:ext cx="3306925" cy="2571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37075" y="2571741"/>
            <a:ext cx="3306926" cy="2579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0" y="0"/>
            <a:ext cx="4116600" cy="6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00"/>
              <a:t>Kivy (Progress continued)</a:t>
            </a:r>
            <a:endParaRPr sz="2000"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0" y="498100"/>
            <a:ext cx="5828400" cy="46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565"/>
              <a:t>Text</a:t>
            </a:r>
            <a:r>
              <a:rPr lang="en" sz="1565"/>
              <a:t>-to-Speech Test program </a:t>
            </a:r>
            <a:endParaRPr sz="1565"/>
          </a:p>
          <a:p>
            <a:pPr indent="-314717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6"/>
              <a:buChar char="●"/>
            </a:pPr>
            <a:r>
              <a:rPr lang="en" sz="1356"/>
              <a:t>User kivy Filechooser library to select and upload a text file</a:t>
            </a:r>
            <a:endParaRPr sz="1356"/>
          </a:p>
          <a:p>
            <a:pPr indent="-314717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6"/>
              <a:buChar char="●"/>
            </a:pPr>
            <a:r>
              <a:rPr lang="en" sz="1356"/>
              <a:t>Once selected, translate the file from text to speech</a:t>
            </a:r>
            <a:endParaRPr sz="1356"/>
          </a:p>
          <a:p>
            <a:pPr indent="-314717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6"/>
              <a:buChar char="●"/>
            </a:pPr>
            <a:r>
              <a:rPr lang="en" sz="1356"/>
              <a:t>P</a:t>
            </a:r>
            <a:r>
              <a:rPr lang="en" sz="1356"/>
              <a:t>lays speech mp3 file</a:t>
            </a:r>
            <a:endParaRPr sz="1356"/>
          </a:p>
          <a:p>
            <a:pPr indent="-314717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6"/>
              <a:buChar char="●"/>
            </a:pPr>
            <a:r>
              <a:rPr lang="en" sz="1356"/>
              <a:t>Prints text out to screen</a:t>
            </a:r>
            <a:endParaRPr sz="1356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6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565"/>
              <a:t>Issues</a:t>
            </a:r>
            <a:endParaRPr sz="1565"/>
          </a:p>
          <a:p>
            <a:pPr indent="-327977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5"/>
              <a:buChar char="●"/>
            </a:pPr>
            <a:r>
              <a:rPr lang="en" sz="1565"/>
              <a:t>Mp3 file would not play (status: fixed)</a:t>
            </a:r>
            <a:endParaRPr sz="1565"/>
          </a:p>
          <a:p>
            <a:pPr indent="-30448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5"/>
              <a:buChar char="○"/>
            </a:pPr>
            <a:r>
              <a:rPr lang="en" sz="1195"/>
              <a:t>gtts does not come with its own packages/</a:t>
            </a:r>
            <a:r>
              <a:rPr lang="en" sz="1195"/>
              <a:t>libraries</a:t>
            </a:r>
            <a:r>
              <a:rPr lang="en" sz="1195"/>
              <a:t> to play sound, it is only used for translating text</a:t>
            </a:r>
            <a:endParaRPr sz="1195"/>
          </a:p>
          <a:p>
            <a:pPr indent="-30448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5"/>
              <a:buChar char="○"/>
            </a:pPr>
            <a:r>
              <a:rPr lang="en" sz="1195"/>
              <a:t>Had to </a:t>
            </a:r>
            <a:r>
              <a:rPr lang="en" sz="1195"/>
              <a:t>download</a:t>
            </a:r>
            <a:r>
              <a:rPr lang="en" sz="1195"/>
              <a:t> exterior audio </a:t>
            </a:r>
            <a:r>
              <a:rPr lang="en" sz="1195"/>
              <a:t>libraries</a:t>
            </a:r>
            <a:r>
              <a:rPr lang="en" sz="1195"/>
              <a:t> (playsound, vlc, etc.)</a:t>
            </a:r>
            <a:endParaRPr sz="1195"/>
          </a:p>
          <a:p>
            <a:pPr indent="-304482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5"/>
              <a:buChar char="■"/>
            </a:pPr>
            <a:r>
              <a:rPr lang="en" sz="1195"/>
              <a:t>Allows speech to play in the app instead of doing a system call</a:t>
            </a:r>
            <a:endParaRPr sz="1195"/>
          </a:p>
          <a:p>
            <a:pPr indent="-327977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5"/>
              <a:buChar char="●"/>
            </a:pPr>
            <a:r>
              <a:rPr lang="en" sz="1565"/>
              <a:t>VLC player cuts off (status: in progress..)</a:t>
            </a:r>
            <a:endParaRPr sz="1565"/>
          </a:p>
          <a:p>
            <a:pPr indent="-30448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95"/>
              <a:buChar char="○"/>
            </a:pPr>
            <a:r>
              <a:rPr lang="en" sz="1195"/>
              <a:t>In a </a:t>
            </a:r>
            <a:r>
              <a:rPr lang="en" sz="1195"/>
              <a:t>separate</a:t>
            </a:r>
            <a:r>
              <a:rPr lang="en" sz="1195"/>
              <a:t> smaller program, the audio fully plays, but after </a:t>
            </a:r>
            <a:r>
              <a:rPr lang="en" sz="1195"/>
              <a:t>transferring</a:t>
            </a:r>
            <a:r>
              <a:rPr lang="en" sz="1195"/>
              <a:t> it to kivy, it cuts off towards the end of the audio file</a:t>
            </a:r>
            <a:endParaRPr sz="1195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565"/>
              <a:t>Goals</a:t>
            </a:r>
            <a:endParaRPr sz="1565"/>
          </a:p>
          <a:p>
            <a:pPr indent="-315277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5"/>
              <a:buChar char="●"/>
            </a:pPr>
            <a:r>
              <a:rPr lang="en" sz="1365"/>
              <a:t>Make text-to-speech work with pdf file (currently only works on text file)</a:t>
            </a:r>
            <a:endParaRPr sz="1365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0438" y="0"/>
            <a:ext cx="3283563" cy="258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0100" y="2587453"/>
            <a:ext cx="3263577" cy="2555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TensorFlow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Set: Data is currently trained using a google published open source data set, designed for use in speech command recognition. A small batch of words is being used currently to keep training time low as large data sets can take multiple hours or days. 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These consist of folders </a:t>
            </a:r>
            <a:r>
              <a:rPr lang="en"/>
              <a:t>separated</a:t>
            </a:r>
            <a:r>
              <a:rPr lang="en"/>
              <a:t> by word with multiple pronunciations of the word within the folder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are broken down by the file interpreter and used as data in the tensorflow training program.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/>
              <a:t>Ref: </a:t>
            </a:r>
            <a:r>
              <a:rPr lang="en"/>
              <a:t>https://ai.googleblog.com/2017/08/launching-speech-commands-dataset.html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Tensorflow terminology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Tensor</a:t>
            </a:r>
            <a:r>
              <a:rPr lang="en" sz="1200"/>
              <a:t>- data structure, matrix of 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n dimensions, generally used to create graphs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 Of interactions between values. These are objects in python as well as nodes.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u="sng"/>
              <a:t>Epoch</a:t>
            </a:r>
            <a:r>
              <a:rPr lang="en" sz="1200"/>
              <a:t>-</a:t>
            </a:r>
            <a:r>
              <a:rPr lang="en" sz="1200"/>
              <a:t> An epoch is </a:t>
            </a:r>
            <a:r>
              <a:rPr b="1" lang="en" sz="1200"/>
              <a:t>one training iteration</a:t>
            </a:r>
            <a:r>
              <a:rPr lang="en" sz="1200"/>
              <a:t>, so in one iteration all samples are iterated once. 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u="sng"/>
              <a:t>Loss-</a:t>
            </a:r>
            <a:r>
              <a:rPr lang="en" sz="1200"/>
              <a:t> the penalty for a</a:t>
            </a:r>
            <a:r>
              <a:rPr b="1" lang="en" sz="1200"/>
              <a:t> bad prediction</a:t>
            </a:r>
            <a:r>
              <a:rPr lang="en" sz="1200"/>
              <a:t>- a number indicating how bad the model's prediction was on a single example. If the model's prediction is perfect, the loss is zero; otherwise, the loss is greater.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 u="sng"/>
              <a:t>Accuracy</a:t>
            </a:r>
            <a:r>
              <a:rPr lang="en" sz="1200"/>
              <a:t> - The measurement used to determine which model is best at identifying relationships and patterns between variables in a dataset based on the input, or training, data.</a:t>
            </a:r>
            <a:endParaRPr sz="1200"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9999" y="788249"/>
            <a:ext cx="4305700" cy="116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from training set build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 </a:t>
            </a:r>
            <a:r>
              <a:rPr lang="en"/>
              <a:t>successful</a:t>
            </a:r>
            <a:r>
              <a:rPr lang="en"/>
              <a:t> run of the training model </a:t>
            </a:r>
            <a:r>
              <a:rPr lang="en"/>
              <a:t>results</a:t>
            </a:r>
            <a:r>
              <a:rPr lang="en"/>
              <a:t> in a network being created, and the next step is to evaluate the network and allow it to make predictions based on its training.</a:t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75" y="2464200"/>
            <a:ext cx="2795974" cy="235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6750" y="2464200"/>
            <a:ext cx="6197249" cy="235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TensorFlow(continued)</a:t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08150"/>
            <a:ext cx="934500" cy="48756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/>
          <p:nvPr/>
        </p:nvSpPr>
        <p:spPr>
          <a:xfrm>
            <a:off x="1305538" y="1651825"/>
            <a:ext cx="74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------&gt;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1275" y="1153750"/>
            <a:ext cx="13144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3619475"/>
            <a:ext cx="874200" cy="437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 txBox="1"/>
          <p:nvPr/>
        </p:nvSpPr>
        <p:spPr>
          <a:xfrm>
            <a:off x="1275388" y="3637925"/>
            <a:ext cx="74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------&gt;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11275" y="2949375"/>
            <a:ext cx="1314450" cy="17772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Google Shape;122;p21"/>
          <p:cNvCxnSpPr/>
          <p:nvPr/>
        </p:nvCxnSpPr>
        <p:spPr>
          <a:xfrm>
            <a:off x="3532125" y="1183350"/>
            <a:ext cx="510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21"/>
          <p:cNvCxnSpPr/>
          <p:nvPr/>
        </p:nvCxnSpPr>
        <p:spPr>
          <a:xfrm>
            <a:off x="4036400" y="1176625"/>
            <a:ext cx="6600" cy="157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21"/>
          <p:cNvCxnSpPr/>
          <p:nvPr/>
        </p:nvCxnSpPr>
        <p:spPr>
          <a:xfrm>
            <a:off x="3485050" y="2746550"/>
            <a:ext cx="558000" cy="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21"/>
          <p:cNvCxnSpPr/>
          <p:nvPr/>
        </p:nvCxnSpPr>
        <p:spPr>
          <a:xfrm flipH="1" rot="10800000">
            <a:off x="3469275" y="3021175"/>
            <a:ext cx="585000" cy="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1"/>
          <p:cNvCxnSpPr/>
          <p:nvPr/>
        </p:nvCxnSpPr>
        <p:spPr>
          <a:xfrm>
            <a:off x="4054100" y="3031563"/>
            <a:ext cx="13500" cy="168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21"/>
          <p:cNvCxnSpPr/>
          <p:nvPr/>
        </p:nvCxnSpPr>
        <p:spPr>
          <a:xfrm flipH="1" rot="10800000">
            <a:off x="3469275" y="4720050"/>
            <a:ext cx="5916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21"/>
          <p:cNvCxnSpPr/>
          <p:nvPr/>
        </p:nvCxnSpPr>
        <p:spPr>
          <a:xfrm>
            <a:off x="4049850" y="1889300"/>
            <a:ext cx="4707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21"/>
          <p:cNvCxnSpPr/>
          <p:nvPr/>
        </p:nvCxnSpPr>
        <p:spPr>
          <a:xfrm>
            <a:off x="4067700" y="3935650"/>
            <a:ext cx="5043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0" name="Google Shape;130;p21"/>
          <p:cNvSpPr txBox="1"/>
          <p:nvPr/>
        </p:nvSpPr>
        <p:spPr>
          <a:xfrm>
            <a:off x="4572000" y="1309650"/>
            <a:ext cx="1471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Each audio file with its own unique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pronunciation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of the word “yes”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4635500" y="3307900"/>
            <a:ext cx="1539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Each audio file with its own unique pronunciation of the word “no”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