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Montserrat"/>
      <p:regular r:id="rId11"/>
      <p:bold r:id="rId12"/>
      <p:italic r:id="rId13"/>
      <p:boldItalic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regular.fntdata"/><Relationship Id="rId10" Type="http://schemas.openxmlformats.org/officeDocument/2006/relationships/slide" Target="slides/slide5.xml"/><Relationship Id="rId13" Type="http://schemas.openxmlformats.org/officeDocument/2006/relationships/font" Target="fonts/Montserrat-italic.fntdata"/><Relationship Id="rId12" Type="http://schemas.openxmlformats.org/officeDocument/2006/relationships/font" Target="fonts/Montserrat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Lato-regular.fntdata"/><Relationship Id="rId14" Type="http://schemas.openxmlformats.org/officeDocument/2006/relationships/font" Target="fonts/Montserrat-boldItalic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fb81e2295c_1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fb81e2295c_1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fb81e2295c_3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fb81e2295c_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fb81e2295c_1_1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fb81e2295c_1_1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fb81e2295c_1_1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fb81e2295c_1_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fb81e2295c_1_1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fb81e2295c_1_1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fmla="val 0" name="adj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Google Shape;125;p11"/>
          <p:cNvSpPr txBox="1"/>
          <p:nvPr>
            <p:ph hasCustomPrompt="1" type="title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rt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/>
          <p:nvPr>
            <p:ph idx="1" type="body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7" name="Google Shape;1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" name="Google Shape;39;p3"/>
          <p:cNvSpPr txBox="1"/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0" name="Google Shape;4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6" name="Google Shape;46;p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Google Shape;60;p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1" name="Google Shape;6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7"/>
          <p:cNvSpPr txBox="1"/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9" name="Google Shape;89;p8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9"/>
          <p:cNvSpPr txBox="1"/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6" name="Google Shape;96;p9"/>
          <p:cNvSpPr txBox="1"/>
          <p:nvPr>
            <p:ph idx="1" type="subTitle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97" name="Google Shape;97;p9"/>
          <p:cNvSpPr txBox="1"/>
          <p:nvPr>
            <p:ph idx="2" type="body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10"/>
          <p:cNvSpPr txBox="1"/>
          <p:nvPr>
            <p:ph idx="1" type="body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4" name="Google Shape;10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focus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rt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rt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rt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rt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rt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rt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rt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rt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cs.csub.edu/~clei/research/stu_projects/Golf_therapy/Golf_therapy.html" TargetMode="External"/><Relationship Id="rId4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cs.csub.edu/~zscholefield/seniorProjectors/Web_Site/home.php" TargetMode="External"/><Relationship Id="rId4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hyperlink" Target="https://blog.quantinsti.com/creating-heatmap-using-python-seabor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/>
          <p:nvPr>
            <p:ph idx="4294967295" type="ctrTitle"/>
          </p:nvPr>
        </p:nvSpPr>
        <p:spPr>
          <a:xfrm>
            <a:off x="3537150" y="395725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Presentations on Project Progress Report Presentation</a:t>
            </a:r>
            <a:endParaRPr sz="3000"/>
          </a:p>
        </p:txBody>
      </p:sp>
      <p:sp>
        <p:nvSpPr>
          <p:cNvPr id="135" name="Google Shape;135;p13"/>
          <p:cNvSpPr txBox="1"/>
          <p:nvPr/>
        </p:nvSpPr>
        <p:spPr>
          <a:xfrm>
            <a:off x="5120075" y="3072050"/>
            <a:ext cx="3434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36" name="Google Shape;136;p13"/>
          <p:cNvSpPr txBox="1"/>
          <p:nvPr/>
        </p:nvSpPr>
        <p:spPr>
          <a:xfrm>
            <a:off x="4658525" y="3187425"/>
            <a:ext cx="38961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		    By 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45720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Steven Merino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45720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         Clemente Rodriguez 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45720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McKay Russell 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45720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Zachary Scholefield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37" name="Google Shape;137;p13"/>
          <p:cNvSpPr txBox="1"/>
          <p:nvPr/>
        </p:nvSpPr>
        <p:spPr>
          <a:xfrm>
            <a:off x="3537150" y="2204000"/>
            <a:ext cx="2956800" cy="213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0"/>
              <a:buFont typeface="Arial"/>
              <a:buNone/>
            </a:pPr>
            <a:r>
              <a:rPr lang="en" sz="1879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For: Utilizing Data Mining Technologies to Analyze the Physical and Cognitive Benefits of Golf Therapy on Seniors</a:t>
            </a:r>
            <a:endParaRPr sz="1879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38" name="Google Shape;13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0975" y="789275"/>
            <a:ext cx="3097617" cy="30847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Quick Summary so Far</a:t>
            </a:r>
            <a:endParaRPr/>
          </a:p>
        </p:txBody>
      </p:sp>
      <p:sp>
        <p:nvSpPr>
          <p:cNvPr id="144" name="Google Shape;144;p1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A Reminder:</a:t>
            </a:r>
            <a:endParaRPr sz="2000"/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Char char="-"/>
            </a:pPr>
            <a:r>
              <a:rPr lang="en" sz="2000"/>
              <a:t>Seniors and Golf Therapy 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en" sz="2000"/>
              <a:t>Combining a big file of CSV files </a:t>
            </a:r>
            <a:endParaRPr sz="2000"/>
          </a:p>
        </p:txBody>
      </p:sp>
      <p:pic>
        <p:nvPicPr>
          <p:cNvPr id="145" name="Google Shape;14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73075" y="3148050"/>
            <a:ext cx="1956918" cy="1330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data and CSVs</a:t>
            </a:r>
            <a:endParaRPr/>
          </a:p>
        </p:txBody>
      </p:sp>
      <p:sp>
        <p:nvSpPr>
          <p:cNvPr id="151" name="Google Shape;151;p15"/>
          <p:cNvSpPr txBox="1"/>
          <p:nvPr>
            <p:ph idx="1" type="body"/>
          </p:nvPr>
        </p:nvSpPr>
        <p:spPr>
          <a:xfrm>
            <a:off x="416850" y="1651075"/>
            <a:ext cx="3926700" cy="253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A screen capture of our merged file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Link to the file on Dr. Lei’s website: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https://cs.csub.edu/~clei/research/stu_projects/Golf_therapy/Golf_therapy.html</a:t>
            </a:r>
            <a:endParaRPr/>
          </a:p>
          <a:p>
            <a:pPr indent="45720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Contains:</a:t>
            </a:r>
            <a:endParaRPr/>
          </a:p>
          <a:p>
            <a:pPr indent="-298450" lvl="1" marL="914400" rtl="0" algn="l">
              <a:spcBef>
                <a:spcPts val="120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Various percent change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Weight of participants 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BMI of participants </a:t>
            </a:r>
            <a:endParaRPr/>
          </a:p>
        </p:txBody>
      </p:sp>
      <p:pic>
        <p:nvPicPr>
          <p:cNvPr id="152" name="Google Shape;15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43550" y="1407600"/>
            <a:ext cx="4644399" cy="2335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6"/>
          <p:cNvSpPr txBox="1"/>
          <p:nvPr>
            <p:ph idx="4294967295" type="title"/>
          </p:nvPr>
        </p:nvSpPr>
        <p:spPr>
          <a:xfrm>
            <a:off x="1220325" y="113075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web page</a:t>
            </a:r>
            <a:endParaRPr/>
          </a:p>
        </p:txBody>
      </p:sp>
      <p:sp>
        <p:nvSpPr>
          <p:cNvPr id="158" name="Google Shape;158;p16"/>
          <p:cNvSpPr txBox="1"/>
          <p:nvPr>
            <p:ph idx="4294967295" type="body"/>
          </p:nvPr>
        </p:nvSpPr>
        <p:spPr>
          <a:xfrm>
            <a:off x="4759650" y="1536025"/>
            <a:ext cx="42873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Contains: </a:t>
            </a:r>
            <a:endParaRPr/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Calculated correlation coefficients 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https://cs.csub.edu/~zscholefield/seniorProjectors/Web_Site/home.php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More interactive features: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Top </a:t>
            </a:r>
            <a:r>
              <a:rPr lang="en"/>
              <a:t>correlations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Least correlations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Heat map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59" name="Google Shape;15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2125" y="924475"/>
            <a:ext cx="4667525" cy="4011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7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Next steps...</a:t>
            </a:r>
            <a:endParaRPr/>
          </a:p>
        </p:txBody>
      </p:sp>
      <p:sp>
        <p:nvSpPr>
          <p:cNvPr id="165" name="Google Shape;165;p17"/>
          <p:cNvSpPr txBox="1"/>
          <p:nvPr>
            <p:ph idx="1" type="body"/>
          </p:nvPr>
        </p:nvSpPr>
        <p:spPr>
          <a:xfrm>
            <a:off x="687025" y="1393625"/>
            <a:ext cx="45618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Two other things we need to add to our webpage:</a:t>
            </a:r>
            <a:endParaRPr sz="1600"/>
          </a:p>
          <a:p>
            <a:pPr indent="-330200" lvl="0" marL="457200" rtl="0" algn="l">
              <a:spcBef>
                <a:spcPts val="1200"/>
              </a:spcBef>
              <a:spcAft>
                <a:spcPts val="0"/>
              </a:spcAft>
              <a:buSzPts val="1600"/>
              <a:buChar char="-"/>
            </a:pPr>
            <a:r>
              <a:rPr lang="en" sz="1600"/>
              <a:t>Heatmap of the data (Interactive) - looking into using python to create the heatmap. </a:t>
            </a:r>
            <a:endParaRPr sz="1600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-330200" lvl="0" marL="457200" rtl="0" algn="l">
              <a:spcBef>
                <a:spcPts val="1200"/>
              </a:spcBef>
              <a:spcAft>
                <a:spcPts val="0"/>
              </a:spcAft>
              <a:buSzPts val="1600"/>
              <a:buChar char="-"/>
            </a:pPr>
            <a:r>
              <a:rPr lang="en" sz="1600"/>
              <a:t>Ability to choose a column value and have the matching row name and correlation coefficient appear</a:t>
            </a:r>
            <a:endParaRPr sz="1600"/>
          </a:p>
        </p:txBody>
      </p:sp>
      <p:pic>
        <p:nvPicPr>
          <p:cNvPr id="166" name="Google Shape;16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34425" y="1628699"/>
            <a:ext cx="3293750" cy="2356250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17"/>
          <p:cNvSpPr txBox="1"/>
          <p:nvPr/>
        </p:nvSpPr>
        <p:spPr>
          <a:xfrm>
            <a:off x="526575" y="4400650"/>
            <a:ext cx="82278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Image source: </a:t>
            </a:r>
            <a:r>
              <a:rPr lang="en" sz="900" u="sng">
                <a:solidFill>
                  <a:schemeClr val="accent5"/>
                </a:solidFill>
                <a:latin typeface="Lato"/>
                <a:ea typeface="Lato"/>
                <a:cs typeface="Lato"/>
                <a:sym typeface="Lato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https://blog.quantinsti.com/creating-heatmap-using-python-seaborn/</a:t>
            </a:r>
            <a:endParaRPr sz="7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