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C3FF1-252A-486C-AE07-33FC508CC84D}" v="97" dt="2024-11-26T19:04:49.050"/>
    <p1510:client id="{ADA4FA61-6336-0740-B160-F9B28C6D7025}" v="28" dt="2024-11-26T19:06:44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" d="100"/>
          <a:sy n="16" d="100"/>
        </p:scale>
        <p:origin x="163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5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8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1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2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2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2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6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1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5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8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C7C61-FCAE-4797-9DD0-2301AF4A7F5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31546800"/>
            <a:ext cx="42976800" cy="914400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198" y="5029200"/>
            <a:ext cx="42976801" cy="457198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198" y="457200"/>
            <a:ext cx="42976801" cy="4572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28981" y="31650057"/>
            <a:ext cx="17433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Palatino Linotype" panose="02040502050505030304" pitchFamily="18" charset="0"/>
              </a:rPr>
              <a:t>Department of Computer and Electrical Engineering and Computer Science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29999" y="457200"/>
            <a:ext cx="3098636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chemeClr val="bg1"/>
                </a:solidFill>
              </a:rPr>
              <a:t>Augmented Reality Application for Object Detection and Interaction</a:t>
            </a:r>
          </a:p>
          <a:p>
            <a:pPr algn="ctr"/>
            <a:r>
              <a:rPr lang="en-US" sz="9600">
                <a:solidFill>
                  <a:schemeClr val="bg1"/>
                </a:solidFill>
              </a:rPr>
              <a:t>Ultra 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16569" y="3595189"/>
            <a:ext cx="26419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</a:rPr>
              <a:t>Joseph Rivera|Alia Almaitah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421" y="14286326"/>
            <a:ext cx="10626381" cy="8414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4800" b="1" u="sng" dirty="0">
                <a:solidFill>
                  <a:srgbClr val="005DAA"/>
                </a:solidFill>
                <a:latin typeface="Arial"/>
                <a:cs typeface="Arial"/>
              </a:rPr>
              <a:t>How It Works</a:t>
            </a:r>
          </a:p>
          <a:p>
            <a:r>
              <a:rPr lang="en-US" sz="4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The app utilizes React Native and </a:t>
            </a:r>
            <a:r>
              <a:rPr lang="en-US" sz="44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ViroAR</a:t>
            </a:r>
            <a:r>
              <a:rPr lang="en-US" sz="4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for real-time image tracking to assist with ultrasound probe positioning. Users follow directional arrows and instructions, holding each position for 2 seconds. It tracks X and Y coordinates and provides feedback through on-screen notifications. With an AR view showcasing real-time data and 3D guidance, the app enhances the learning experience for medical professionals in ultrasound techniques.</a:t>
            </a:r>
            <a:endParaRPr lang="en-US" sz="5400" b="1" u="sng" dirty="0">
              <a:solidFill>
                <a:srgbClr val="005DAA"/>
              </a:solidFill>
              <a:latin typeface="Arial"/>
              <a:cs typeface="Arial"/>
            </a:endParaRPr>
          </a:p>
          <a:p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</a:p>
          <a:p>
            <a:endParaRPr lang="en-US" sz="4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600" dirty="0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b="1" dirty="0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85155" y="25821980"/>
            <a:ext cx="21088865" cy="51398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75600" y="5943599"/>
            <a:ext cx="10058400" cy="2514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2500"/>
            <a:ext cx="4114950" cy="36732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149" y="2180481"/>
            <a:ext cx="68578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7600" spc="-30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CSU Bakersfield</a:t>
            </a:r>
          </a:p>
          <a:p>
            <a:r>
              <a:rPr lang="en-US" sz="4000" spc="-30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School of Natural Sciences, Mathematics, and Engineering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F121CD-9C33-45E1-C7E2-0EA91E939591}"/>
              </a:ext>
            </a:extLst>
          </p:cNvPr>
          <p:cNvSpPr txBox="1"/>
          <p:nvPr/>
        </p:nvSpPr>
        <p:spPr>
          <a:xfrm>
            <a:off x="11685157" y="25821980"/>
            <a:ext cx="2108886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u="sng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Our senior project involved developing an Augmented Reality (AR) application using React Native, MongoDB Atlas, and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ViroReact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We gained experience in designing features for a distributed system, implementing secure API user authentication, and enhancing educational experiences with AR. This project improved our understanding of AR and backend integration.</a:t>
            </a:r>
          </a:p>
          <a:p>
            <a:endParaRPr lang="en-US" sz="5400" b="1" u="sng" dirty="0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6EB07-80D7-71F2-2AE8-F69FA00E360E}"/>
              </a:ext>
            </a:extLst>
          </p:cNvPr>
          <p:cNvSpPr txBox="1"/>
          <p:nvPr/>
        </p:nvSpPr>
        <p:spPr>
          <a:xfrm>
            <a:off x="34204240" y="6192930"/>
            <a:ext cx="1046391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cs typeface="Calibri"/>
              </a:rPr>
              <a:t>Correctional Arrows:</a:t>
            </a:r>
            <a:endParaRPr lang="en-US" sz="4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E88CC0-AF9C-6391-2A16-779A84955BCA}"/>
              </a:ext>
            </a:extLst>
          </p:cNvPr>
          <p:cNvSpPr txBox="1"/>
          <p:nvPr/>
        </p:nvSpPr>
        <p:spPr>
          <a:xfrm>
            <a:off x="34222413" y="18466937"/>
            <a:ext cx="69971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cs typeface="Calibri"/>
              </a:rPr>
              <a:t>When correctly placed: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A53115-D62B-5A50-140A-5B669A65DE66}"/>
              </a:ext>
            </a:extLst>
          </p:cNvPr>
          <p:cNvSpPr/>
          <p:nvPr/>
        </p:nvSpPr>
        <p:spPr>
          <a:xfrm>
            <a:off x="457198" y="5853713"/>
            <a:ext cx="10626381" cy="6996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u="sng" dirty="0">
                <a:solidFill>
                  <a:srgbClr val="005DAA"/>
                </a:solidFill>
                <a:latin typeface="Arial"/>
                <a:cs typeface="Arial"/>
              </a:rPr>
              <a:t>Project Summary</a:t>
            </a:r>
          </a:p>
          <a:p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Our objective is to enhance learning and interaction through Augmented Reality (AR) by providing real-time guidance to users. The project utilizes advanced technologies to detect objects, offer instructions, delivering a hands-on learning experience.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3291FA-5F95-B07D-263E-CDFBAA8C4998}"/>
              </a:ext>
            </a:extLst>
          </p:cNvPr>
          <p:cNvSpPr/>
          <p:nvPr/>
        </p:nvSpPr>
        <p:spPr>
          <a:xfrm>
            <a:off x="457198" y="24137071"/>
            <a:ext cx="10626380" cy="6914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u="sng" dirty="0">
                <a:solidFill>
                  <a:srgbClr val="005DAA"/>
                </a:solidFill>
                <a:latin typeface="Arial"/>
                <a:cs typeface="Arial"/>
              </a:rPr>
              <a:t>Features</a:t>
            </a:r>
          </a:p>
          <a:p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-3D Object Integration</a:t>
            </a:r>
          </a:p>
          <a:p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-Displays interactive pointers using </a:t>
            </a:r>
            <a:r>
              <a:rPr lang="en-US" sz="4400" dirty="0" err="1">
                <a:solidFill>
                  <a:schemeClr val="tx1"/>
                </a:solidFill>
                <a:latin typeface="Arial"/>
                <a:cs typeface="Arial"/>
              </a:rPr>
              <a:t>ARCore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 and </a:t>
            </a:r>
            <a:r>
              <a:rPr lang="en-US" sz="4400" dirty="0" err="1">
                <a:solidFill>
                  <a:schemeClr val="tx1"/>
                </a:solidFill>
                <a:latin typeface="Arial"/>
                <a:cs typeface="Arial"/>
              </a:rPr>
              <a:t>ViroReact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-Educational Assistance</a:t>
            </a:r>
          </a:p>
          <a:p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-Helps students learn how to use complex devices through AR-based guidance.</a:t>
            </a:r>
          </a:p>
          <a:p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-Integrates with a backend MongoDB database for storing user data</a:t>
            </a:r>
          </a:p>
        </p:txBody>
      </p:sp>
      <p:pic>
        <p:nvPicPr>
          <p:cNvPr id="26" name="Picture 25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4D7CCCEE-C4D2-CB81-BDFB-7CFEE53C1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156" y="10049048"/>
            <a:ext cx="20879821" cy="1556742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2C4F8A9-F25B-D400-AA43-96989A3270C6}"/>
              </a:ext>
            </a:extLst>
          </p:cNvPr>
          <p:cNvSpPr/>
          <p:nvPr/>
        </p:nvSpPr>
        <p:spPr>
          <a:xfrm>
            <a:off x="11685158" y="5853713"/>
            <a:ext cx="7810094" cy="40920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u="sng" dirty="0">
                <a:solidFill>
                  <a:srgbClr val="005DAA"/>
                </a:solidFill>
                <a:latin typeface="Calibri"/>
                <a:ea typeface="Calibri"/>
                <a:cs typeface="Arial"/>
              </a:rPr>
              <a:t>Technologies Used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/>
                <a:cs typeface="Arial"/>
              </a:rPr>
              <a:t>Frontend: React Native, JavaScript, </a:t>
            </a:r>
            <a:r>
              <a:rPr lang="en-US" sz="4400" dirty="0" err="1">
                <a:latin typeface="Arial"/>
                <a:cs typeface="Arial"/>
              </a:rPr>
              <a:t>ViroReact</a:t>
            </a:r>
            <a:endParaRPr lang="en-US" sz="4400" dirty="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/>
                <a:cs typeface="Arial"/>
              </a:rPr>
              <a:t>Backend: Node.js, MongoDB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/>
                <a:cs typeface="Arial"/>
              </a:rPr>
              <a:t>Augmented Reality: </a:t>
            </a:r>
            <a:r>
              <a:rPr lang="en-US" sz="4400" dirty="0" err="1">
                <a:latin typeface="Arial"/>
                <a:cs typeface="Arial"/>
              </a:rPr>
              <a:t>ARCore</a:t>
            </a:r>
            <a:endParaRPr lang="en-US" sz="4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4AEA61-0999-2E77-3BD0-A1B0C0762E05}"/>
              </a:ext>
            </a:extLst>
          </p:cNvPr>
          <p:cNvSpPr/>
          <p:nvPr/>
        </p:nvSpPr>
        <p:spPr>
          <a:xfrm>
            <a:off x="19887788" y="5899866"/>
            <a:ext cx="12677190" cy="4045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400" b="1" u="sng" dirty="0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u="sng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Goals for Ultra AR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-Instructor Features: Add tutorials, quizzes, and AR simulations.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-Multi-Platform Support: Extend to iOS, web.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-Collaboration: Enable live mentoring and multi-user AR sessions.</a:t>
            </a:r>
          </a:p>
          <a:p>
            <a:pPr algn="ctr"/>
            <a:endParaRPr lang="en-US" sz="4000" dirty="0"/>
          </a:p>
        </p:txBody>
      </p:sp>
      <p:pic>
        <p:nvPicPr>
          <p:cNvPr id="16" name="Picture 15" descr="A hand holding a jar with a qr code on it&#10;&#10;Description automatically generated">
            <a:extLst>
              <a:ext uri="{FF2B5EF4-FFF2-40B4-BE49-F238E27FC236}">
                <a16:creationId xmlns:a16="http://schemas.microsoft.com/office/drawing/2014/main" id="{8B723FE3-48F2-ECA7-A468-3311F1AC7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3683" y="19280883"/>
            <a:ext cx="6051507" cy="11742760"/>
          </a:xfrm>
          <a:prstGeom prst="rect">
            <a:avLst/>
          </a:prstGeom>
        </p:spPr>
      </p:pic>
      <p:pic>
        <p:nvPicPr>
          <p:cNvPr id="23" name="Picture 22" descr="A hand holding a qr code&#10;&#10;Description automatically generated">
            <a:extLst>
              <a:ext uri="{FF2B5EF4-FFF2-40B4-BE49-F238E27FC236}">
                <a16:creationId xmlns:a16="http://schemas.microsoft.com/office/drawing/2014/main" id="{29959EC0-E283-E0ED-583F-192F5309D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2400" y="6987241"/>
            <a:ext cx="6333863" cy="114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5BC9A054A8F947A6AFCFD296321B0C" ma:contentTypeVersion="16" ma:contentTypeDescription="Create a new document." ma:contentTypeScope="" ma:versionID="77b377bb11984dd83c216fd8bffa6466">
  <xsd:schema xmlns:xsd="http://www.w3.org/2001/XMLSchema" xmlns:xs="http://www.w3.org/2001/XMLSchema" xmlns:p="http://schemas.microsoft.com/office/2006/metadata/properties" xmlns:ns3="a91958c1-82ff-478d-b074-ae9d71071491" xmlns:ns4="a232b110-fe83-4bc9-a86b-efd721a93d28" targetNamespace="http://schemas.microsoft.com/office/2006/metadata/properties" ma:root="true" ma:fieldsID="c23f2753035d5d74d05507cb6116b47f" ns3:_="" ns4:_="">
    <xsd:import namespace="a91958c1-82ff-478d-b074-ae9d71071491"/>
    <xsd:import namespace="a232b110-fe83-4bc9-a86b-efd721a93d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958c1-82ff-478d-b074-ae9d710714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2b110-fe83-4bc9-a86b-efd721a93d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91958c1-82ff-478d-b074-ae9d71071491" xsi:nil="true"/>
  </documentManagement>
</p:properties>
</file>

<file path=customXml/itemProps1.xml><?xml version="1.0" encoding="utf-8"?>
<ds:datastoreItem xmlns:ds="http://schemas.openxmlformats.org/officeDocument/2006/customXml" ds:itemID="{CBCD11BB-7205-4402-9239-CBF9179607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8DCC4E-AF9E-4D7D-A299-26E4B6C1B853}">
  <ds:schemaRefs>
    <ds:schemaRef ds:uri="a232b110-fe83-4bc9-a86b-efd721a93d28"/>
    <ds:schemaRef ds:uri="a91958c1-82ff-478d-b074-ae9d710714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6D145B4-AA94-4197-A5F8-C50A80DCD773}">
  <ds:schemaRefs>
    <ds:schemaRef ds:uri="a232b110-fe83-4bc9-a86b-efd721a93d28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a91958c1-82ff-478d-b074-ae9d71071491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315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PowerPoint Presentation</vt:lpstr>
    </vt:vector>
  </TitlesOfParts>
  <Company>California State University, Bakersfield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Danforth</dc:creator>
  <cp:lastModifiedBy>Alia Al-Maitah</cp:lastModifiedBy>
  <cp:revision>2</cp:revision>
  <dcterms:created xsi:type="dcterms:W3CDTF">2015-03-25T04:33:25Z</dcterms:created>
  <dcterms:modified xsi:type="dcterms:W3CDTF">2024-11-27T04:12:47Z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0x010100C45BC9A054A8F947A6AFCFD296321B0C</vt:lpwstr>
  </property>
</Properties>
</file>