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9224351d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9224351d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9224351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9224351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9224351d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9224351d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9224351d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9224351d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9224351d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9224351d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9224351d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9224351d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9224351d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9224351d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768925"/>
            <a:ext cx="7688700" cy="25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ArcGIS Historical Interactive Atlas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12675" y="2948575"/>
            <a:ext cx="76881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Justin Alejo, Marvin Nurmagomedov Estrada, Adam Albert Ilarde, Raul Velasco</a:t>
            </a:r>
            <a:endParaRPr sz="3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be</a:t>
            </a:r>
            <a:r>
              <a:rPr lang="en" sz="2538"/>
              <a:t> </a:t>
            </a:r>
            <a:r>
              <a:rPr lang="en" sz="2538"/>
              <a:t>ArcGIS Historical Interactive Atlas (AHIA)</a:t>
            </a:r>
            <a:endParaRPr sz="2538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276075" y="1769525"/>
            <a:ext cx="48018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51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5"/>
              <a:buChar char="●"/>
            </a:pPr>
            <a:r>
              <a:rPr lang="en" sz="1205">
                <a:solidFill>
                  <a:schemeClr val="dk2"/>
                </a:solidFill>
                <a:highlight>
                  <a:schemeClr val="lt2"/>
                </a:highlight>
              </a:rPr>
              <a:t>Interactive web based chronological atlas</a:t>
            </a:r>
            <a:endParaRPr sz="1205">
              <a:solidFill>
                <a:schemeClr val="dk2"/>
              </a:solidFill>
              <a:highlight>
                <a:schemeClr val="lt2"/>
              </a:highlight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205">
              <a:solidFill>
                <a:schemeClr val="dk2"/>
              </a:solidFill>
              <a:highlight>
                <a:schemeClr val="lt2"/>
              </a:highlight>
            </a:endParaRPr>
          </a:p>
          <a:p>
            <a:pPr indent="-30511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5"/>
              <a:buChar char="●"/>
            </a:pPr>
            <a:r>
              <a:rPr lang="en" sz="1205">
                <a:solidFill>
                  <a:schemeClr val="dk2"/>
                </a:solidFill>
                <a:highlight>
                  <a:schemeClr val="lt2"/>
                </a:highlight>
              </a:rPr>
              <a:t>Visual timelines</a:t>
            </a:r>
            <a:endParaRPr sz="1205">
              <a:solidFill>
                <a:schemeClr val="dk2"/>
              </a:solidFill>
              <a:highlight>
                <a:schemeClr val="lt2"/>
              </a:highlight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205">
              <a:solidFill>
                <a:schemeClr val="dk2"/>
              </a:solidFill>
              <a:highlight>
                <a:schemeClr val="lt2"/>
              </a:highlight>
            </a:endParaRPr>
          </a:p>
          <a:p>
            <a:pPr indent="-30511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5"/>
              <a:buChar char="●"/>
            </a:pPr>
            <a:r>
              <a:rPr lang="en" sz="1205">
                <a:solidFill>
                  <a:schemeClr val="dk2"/>
                </a:solidFill>
                <a:highlight>
                  <a:schemeClr val="lt2"/>
                </a:highlight>
              </a:rPr>
              <a:t> personal experiences and historical events.</a:t>
            </a:r>
            <a:endParaRPr sz="1205">
              <a:solidFill>
                <a:schemeClr val="dk2"/>
              </a:solidFill>
              <a:highlight>
                <a:schemeClr val="lt2"/>
              </a:highlight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205">
              <a:solidFill>
                <a:schemeClr val="dk2"/>
              </a:solidFill>
              <a:highlight>
                <a:schemeClr val="lt2"/>
              </a:highlight>
            </a:endParaRPr>
          </a:p>
          <a:p>
            <a:pPr indent="-30511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5"/>
              <a:buChar char="●"/>
            </a:pPr>
            <a:r>
              <a:rPr lang="en" sz="1205">
                <a:solidFill>
                  <a:schemeClr val="dk2"/>
                </a:solidFill>
                <a:highlight>
                  <a:schemeClr val="lt2"/>
                </a:highlight>
              </a:rPr>
              <a:t>Dynamic nature</a:t>
            </a:r>
            <a:endParaRPr sz="1205">
              <a:solidFill>
                <a:schemeClr val="dk2"/>
              </a:solidFill>
              <a:highlight>
                <a:schemeClr val="lt2"/>
              </a:highlight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850" y="1853848"/>
            <a:ext cx="2676076" cy="25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the problem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38" y="1831950"/>
            <a:ext cx="1991738" cy="115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00" y="3051550"/>
            <a:ext cx="2043825" cy="115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9824" y="1834714"/>
            <a:ext cx="2043826" cy="11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9825" y="3052666"/>
            <a:ext cx="2043824" cy="115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5304150" y="1318650"/>
            <a:ext cx="31140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Identified issue:</a:t>
            </a:r>
            <a:endParaRPr b="1"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Difficulty in connecting </a:t>
            </a: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historical</a:t>
            </a: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 events leads to a sense of disconnect and lack of relevance.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PowerPoints are static and limited 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Extended Purpose:</a:t>
            </a:r>
            <a:endParaRPr b="1"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Recognize the atlas’s potential for various applications </a:t>
            </a: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beyond</a:t>
            </a: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 history, including personal ancestral documentation.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 and framework 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125" y="2626788"/>
            <a:ext cx="2193000" cy="1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125" y="644625"/>
            <a:ext cx="2585075" cy="17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794325" y="1958300"/>
            <a:ext cx="52143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HTML, CSS, JavaScript used for interface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React.js for backend communication and ArcGIS API queries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Central map display with toolbar (editing tools)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Bottom timeline for year navigation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Right-side media display based on interactions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Left-side filters for topics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Top banner for collaboration and sharing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Chron</a:t>
            </a:r>
            <a:r>
              <a:rPr lang="en" sz="13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ological Atlas with multimedia</a:t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27650" y="1299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ArcGIS API Integration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4708200" y="1452525"/>
            <a:ext cx="39567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940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15"/>
              <a:buChar char="●"/>
            </a:pPr>
            <a:r>
              <a:rPr lang="en" sz="1115">
                <a:highlight>
                  <a:schemeClr val="lt2"/>
                </a:highlight>
              </a:rPr>
              <a:t>ArcGIS is a cloud-based mapping and analysis solution. Used to make maps, analyze data, and to share and collaborate.</a:t>
            </a:r>
            <a:endParaRPr sz="1115">
              <a:highlight>
                <a:schemeClr val="lt2"/>
              </a:highlight>
            </a:endParaRPr>
          </a:p>
          <a:p>
            <a:pPr indent="-29940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15"/>
              <a:buChar char="●"/>
            </a:pPr>
            <a:r>
              <a:rPr lang="en" sz="1115">
                <a:highlight>
                  <a:schemeClr val="lt2"/>
                </a:highlight>
              </a:rPr>
              <a:t>Utilize ArcGIS API for dynamic geographical visualizations.</a:t>
            </a:r>
            <a:endParaRPr sz="1115">
              <a:highlight>
                <a:schemeClr val="lt2"/>
              </a:highlight>
            </a:endParaRPr>
          </a:p>
          <a:p>
            <a:pPr indent="-29940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15"/>
              <a:buChar char="●"/>
            </a:pPr>
            <a:r>
              <a:rPr lang="en" sz="1115">
                <a:highlight>
                  <a:schemeClr val="lt2"/>
                </a:highlight>
              </a:rPr>
              <a:t>Allow users to add their own data without subscription fees.</a:t>
            </a:r>
            <a:endParaRPr sz="1115">
              <a:highlight>
                <a:schemeClr val="lt2"/>
              </a:highlight>
            </a:endParaRPr>
          </a:p>
          <a:p>
            <a:pPr indent="-29940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15"/>
              <a:buChar char="●"/>
            </a:pPr>
            <a:r>
              <a:rPr lang="en" sz="1115">
                <a:highlight>
                  <a:schemeClr val="lt2"/>
                </a:highlight>
              </a:rPr>
              <a:t>Implement ArcGIS API calls in backend code for data retrieval and processing.</a:t>
            </a:r>
            <a:endParaRPr sz="1115">
              <a:highlight>
                <a:schemeClr val="lt2"/>
              </a:highlight>
            </a:endParaRPr>
          </a:p>
          <a:p>
            <a:pPr indent="-29940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15"/>
              <a:buChar char="●"/>
            </a:pPr>
            <a:r>
              <a:rPr lang="en" sz="1115">
                <a:highlight>
                  <a:schemeClr val="lt2"/>
                </a:highlight>
              </a:rPr>
              <a:t>Enable customization of user data for enriched exploration across domains.</a:t>
            </a:r>
            <a:endParaRPr sz="1115">
              <a:highlight>
                <a:schemeClr val="lt2"/>
              </a:highlight>
            </a:endParaRPr>
          </a:p>
          <a:p>
            <a:pPr indent="-29940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15"/>
              <a:buChar char="●"/>
            </a:pPr>
            <a:r>
              <a:rPr lang="en" sz="1115">
                <a:highlight>
                  <a:schemeClr val="lt2"/>
                </a:highlight>
              </a:rPr>
              <a:t>Facilitate seamless integration with frontend for interactive map display and user interactions.</a:t>
            </a:r>
            <a:endParaRPr sz="1115">
              <a:highlight>
                <a:schemeClr val="lt2"/>
              </a:highlight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925" y="2982138"/>
            <a:ext cx="1393274" cy="139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088" y="1938013"/>
            <a:ext cx="2614899" cy="164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and database management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400" y="1853850"/>
            <a:ext cx="2497575" cy="114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172" y="1853859"/>
            <a:ext cx="2126125" cy="11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781100" y="2963100"/>
            <a:ext cx="38802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3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Writing PHP scripts for:</a:t>
            </a:r>
            <a:endParaRPr sz="13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Handling HTTP requests.</a:t>
            </a:r>
            <a:endParaRPr sz="13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Executing SQL queries for database interaction.</a:t>
            </a:r>
            <a:endParaRPr sz="13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Managing user input, querying, and response generation.</a:t>
            </a:r>
            <a:endParaRPr sz="13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847925" y="2835750"/>
            <a:ext cx="35703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highlight>
                  <a:srgbClr val="ECECEC"/>
                </a:highlight>
                <a:latin typeface="Roboto"/>
                <a:ea typeface="Roboto"/>
                <a:cs typeface="Roboto"/>
                <a:sym typeface="Roboto"/>
              </a:rPr>
              <a:t>   C</a:t>
            </a:r>
            <a:r>
              <a:rPr lang="en" sz="1300">
                <a:solidFill>
                  <a:schemeClr val="dk2"/>
                </a:solidFill>
                <a:highlight>
                  <a:srgbClr val="ECECEC"/>
                </a:highlight>
                <a:latin typeface="Roboto"/>
                <a:ea typeface="Roboto"/>
                <a:cs typeface="Roboto"/>
                <a:sym typeface="Roboto"/>
              </a:rPr>
              <a:t>omprehensive</a:t>
            </a:r>
            <a:r>
              <a:rPr lang="en" sz="1300">
                <a:solidFill>
                  <a:schemeClr val="dk2"/>
                </a:solidFill>
                <a:highlight>
                  <a:srgbClr val="ECECEC"/>
                </a:highlight>
                <a:latin typeface="Roboto"/>
                <a:ea typeface="Roboto"/>
                <a:cs typeface="Roboto"/>
                <a:sym typeface="Roboto"/>
              </a:rPr>
              <a:t> Database Schema:</a:t>
            </a:r>
            <a:endParaRPr sz="1300">
              <a:solidFill>
                <a:schemeClr val="dk2"/>
              </a:solidFill>
              <a:highlight>
                <a:srgbClr val="ECECE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highlight>
                  <a:srgbClr val="ECECEC"/>
                </a:highlight>
                <a:latin typeface="Roboto"/>
                <a:ea typeface="Roboto"/>
                <a:cs typeface="Roboto"/>
                <a:sym typeface="Roboto"/>
              </a:rPr>
              <a:t>Designing using PostgreSQL.</a:t>
            </a:r>
            <a:endParaRPr sz="1300">
              <a:solidFill>
                <a:schemeClr val="dk2"/>
              </a:solidFill>
              <a:highlight>
                <a:srgbClr val="ECECE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highlight>
                  <a:srgbClr val="ECECEC"/>
                </a:highlight>
                <a:latin typeface="Roboto"/>
                <a:ea typeface="Roboto"/>
                <a:cs typeface="Roboto"/>
                <a:sym typeface="Roboto"/>
              </a:rPr>
              <a:t>Tables for entities: geospatial data, pictures, videos, audio, text, user info etc.</a:t>
            </a:r>
            <a:endParaRPr sz="1300">
              <a:solidFill>
                <a:schemeClr val="dk2"/>
              </a:solidFill>
              <a:highlight>
                <a:srgbClr val="ECECEC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highlight>
                  <a:srgbClr val="ECECEC"/>
                </a:highlight>
                <a:latin typeface="Roboto"/>
                <a:ea typeface="Roboto"/>
                <a:cs typeface="Roboto"/>
                <a:sym typeface="Roboto"/>
              </a:rPr>
              <a:t>Establishing relationships with foreign key constraints for data integrity</a:t>
            </a:r>
            <a:endParaRPr sz="1300">
              <a:solidFill>
                <a:schemeClr val="dk2"/>
              </a:solidFill>
              <a:highlight>
                <a:srgbClr val="ECECEC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65975" y="626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 housing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50" y="1330525"/>
            <a:ext cx="2888100" cy="13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875" y="1245425"/>
            <a:ext cx="2223100" cy="13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701300" y="2793975"/>
            <a:ext cx="31116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rgbClr val="ECECEC"/>
                </a:highlight>
                <a:latin typeface="Lato"/>
                <a:ea typeface="Lato"/>
                <a:cs typeface="Lato"/>
                <a:sym typeface="Lato"/>
              </a:rPr>
              <a:t>Cloud computing vendor that offers an infrastructure as a service for software developers</a:t>
            </a:r>
            <a:endParaRPr sz="1300">
              <a:solidFill>
                <a:schemeClr val="accent1"/>
              </a:solidFill>
              <a:highlight>
                <a:srgbClr val="ECECEC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highlight>
                  <a:srgbClr val="ECECEC"/>
                </a:highlight>
                <a:latin typeface="Lato"/>
                <a:ea typeface="Lato"/>
                <a:cs typeface="Lato"/>
                <a:sym typeface="Lato"/>
              </a:rPr>
              <a:t>Primary offering are for app and website hosting</a:t>
            </a:r>
            <a:endParaRPr sz="1300">
              <a:solidFill>
                <a:schemeClr val="accent1"/>
              </a:solidFill>
              <a:highlight>
                <a:srgbClr val="ECECEC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481875" y="2725400"/>
            <a:ext cx="4089600" cy="17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ECECEC"/>
                </a:highlight>
                <a:latin typeface="Lato"/>
                <a:ea typeface="Lato"/>
                <a:cs typeface="Lato"/>
                <a:sym typeface="Lato"/>
              </a:rPr>
              <a:t>We selected Ubuntu as our Operating System for its widespread use, extensive community support, and security features</a:t>
            </a:r>
            <a:endParaRPr sz="1200">
              <a:solidFill>
                <a:schemeClr val="dk2"/>
              </a:solidFill>
              <a:highlight>
                <a:srgbClr val="ECECEC"/>
              </a:highlight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ECECEC"/>
                </a:highlight>
                <a:latin typeface="Lato"/>
                <a:ea typeface="Lato"/>
                <a:cs typeface="Lato"/>
                <a:sym typeface="Lato"/>
              </a:rPr>
              <a:t>Ubnuntu is also known for its stability, regular updates, and compatibility with a wide range of software</a:t>
            </a:r>
            <a:endParaRPr sz="1200">
              <a:solidFill>
                <a:schemeClr val="dk2"/>
              </a:solidFill>
              <a:highlight>
                <a:srgbClr val="ECECEC"/>
              </a:highlight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ECECEC"/>
                </a:highlight>
                <a:latin typeface="Lato"/>
                <a:ea typeface="Lato"/>
                <a:cs typeface="Lato"/>
                <a:sym typeface="Lato"/>
              </a:rPr>
              <a:t>It also offers a flexible and customizable environment ideal for server hosting and development</a:t>
            </a:r>
            <a:endParaRPr sz="1200">
              <a:solidFill>
                <a:schemeClr val="dk2"/>
              </a:solidFill>
              <a:highlight>
                <a:srgbClr val="ECECEC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729450" y="1146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729450" y="1681500"/>
            <a:ext cx="4543200" cy="25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chemeClr val="lt2"/>
                </a:highlight>
              </a:rPr>
              <a:t>Plan to create a platform for people to use for historical narratives and show a timeline of events. </a:t>
            </a:r>
            <a:endParaRPr>
              <a:highlight>
                <a:schemeClr val="lt2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chemeClr val="lt2"/>
                </a:highlight>
              </a:rPr>
              <a:t>Interactive webpage that people can customize and upload </a:t>
            </a:r>
            <a:r>
              <a:rPr lang="en">
                <a:highlight>
                  <a:schemeClr val="lt2"/>
                </a:highlight>
              </a:rPr>
              <a:t>different</a:t>
            </a:r>
            <a:r>
              <a:rPr lang="en">
                <a:highlight>
                  <a:schemeClr val="lt2"/>
                </a:highlight>
              </a:rPr>
              <a:t> forms of media to share and collaborate with others.</a:t>
            </a:r>
            <a:endParaRPr>
              <a:highlight>
                <a:schemeClr val="lt2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chemeClr val="lt2"/>
                </a:highlight>
              </a:rPr>
              <a:t>Utilize ArcGIS API and program it in a way that users can add and save their own data on an online geographical interface.</a:t>
            </a:r>
            <a:endParaRPr>
              <a:highlight>
                <a:schemeClr val="lt2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highlight>
                  <a:schemeClr val="lt2"/>
                </a:highlight>
              </a:rPr>
              <a:t>Collaborate with the History department to fine tune/ add more features.</a:t>
            </a:r>
            <a:endParaRPr>
              <a:highlight>
                <a:schemeClr val="lt2"/>
              </a:highlight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250" y="1031925"/>
            <a:ext cx="3080400" cy="13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1650" y="2769125"/>
            <a:ext cx="2462000" cy="125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