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60" r:id="rId5"/>
    <p:sldId id="259" r:id="rId6"/>
    <p:sldId id="265"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BED93-B7EB-88F4-DA0A-5BD18D682A86}" v="14" dt="2024-02-19T20:21:59.173"/>
    <p1510:client id="{23228908-F70D-EDCA-169C-A1A5774DECB9}" v="32" dt="2024-02-21T00:05:48.400"/>
    <p1510:client id="{25D24EC1-AFCE-96F3-6D90-4DAD09D76D01}" v="236" dt="2024-02-20T04:12:23.898"/>
    <p1510:client id="{36FE21D7-8513-9DA5-B2CC-03D912847834}" v="894" dt="2024-02-19T02:22:22.700"/>
    <p1510:client id="{42F9C95B-254F-CAF0-89F7-7A9DF936786B}" v="259" dt="2024-02-19T23:12:43.442"/>
    <p1510:client id="{6EA579B5-10BB-D387-CBAD-EE663DA75EB3}" v="37" dt="2024-02-19T22:26:13.764"/>
    <p1510:client id="{7900E5FE-A2EB-C76B-E2D3-779B30DA14CE}" v="323" dt="2024-02-21T00:11:22.511"/>
    <p1510:client id="{901AA9F9-BA27-4154-FC8D-8C95005618ED}" v="638" dt="2024-02-19T23:23:18.607"/>
    <p1510:client id="{A68C1C51-10B4-CAF1-9EFB-D7B9DF8735C7}" v="102" dt="2024-02-20T23:06:02.413"/>
    <p1510:client id="{B2854192-512A-22A7-77B8-EF8530652FB5}" v="36" dt="2024-02-20T04:12:12.853"/>
    <p1510:client id="{B5BD5659-E2FA-A079-E0BB-6FB2CB67D46F}" v="28" dt="2024-02-19T23:22:56.240"/>
    <p1510:client id="{D1C3B4EC-DCB5-AE02-6B62-D238621EFC99}" v="3" dt="2024-02-19T01:09:36.399"/>
    <p1510:client id="{D39608D2-A1B1-4A0C-861E-E3972D0E1C8D}" v="5" dt="2024-02-19T23:19:05.741"/>
    <p1510:client id="{D477B061-32B9-4DAA-93D1-C869E08F9907}" v="78" dt="2024-02-19T01:18:38.612"/>
    <p1510:client id="{D49C8F86-BE8C-AD50-08A4-3EA280898D82}" v="36" dt="2024-02-20T22:44:55.658"/>
    <p1510:client id="{F5963184-9AFA-CC3C-C13C-DB68C9B174DA}" v="42" dt="2024-02-20T23:09:06.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45596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5283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03794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4043577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99511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88431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8047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69367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10540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187494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3964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0300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40182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2/27/2024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8065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2/27/2024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769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2/27/2024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760107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7960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2/27/2024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03241382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CCD3D0B-0BA0-B612-3D06-DF9FE036038F}"/>
              </a:ext>
            </a:extLst>
          </p:cNvPr>
          <p:cNvPicPr>
            <a:picLocks noChangeAspect="1"/>
          </p:cNvPicPr>
          <p:nvPr/>
        </p:nvPicPr>
        <p:blipFill rotWithShape="1">
          <a:blip r:embed="rId2">
            <a:alphaModFix amt="40000"/>
          </a:blip>
          <a:srcRect r="6250" b="6250"/>
          <a:stretch/>
        </p:blipFill>
        <p:spPr>
          <a:xfrm>
            <a:off x="20" y="10"/>
            <a:ext cx="12191980" cy="6857990"/>
          </a:xfrm>
          <a:prstGeom prst="rect">
            <a:avLst/>
          </a:prstGeom>
        </p:spPr>
      </p:pic>
      <p:sp>
        <p:nvSpPr>
          <p:cNvPr id="2" name="Title 1"/>
          <p:cNvSpPr>
            <a:spLocks noGrp="1"/>
          </p:cNvSpPr>
          <p:nvPr>
            <p:ph type="ctrTitle"/>
          </p:nvPr>
        </p:nvSpPr>
        <p:spPr>
          <a:xfrm>
            <a:off x="1154955" y="1447800"/>
            <a:ext cx="8825658" cy="3329581"/>
          </a:xfrm>
        </p:spPr>
        <p:txBody>
          <a:bodyPr>
            <a:normAutofit/>
          </a:bodyPr>
          <a:lstStyle/>
          <a:p>
            <a:pPr>
              <a:lnSpc>
                <a:spcPct val="90000"/>
              </a:lnSpc>
            </a:pPr>
            <a:r>
              <a:rPr lang="en-US">
                <a:solidFill>
                  <a:schemeClr val="tx1"/>
                </a:solidFill>
              </a:rPr>
              <a:t>File Storage using Facial Pattern-based Encryption</a:t>
            </a:r>
          </a:p>
        </p:txBody>
      </p:sp>
      <p:sp>
        <p:nvSpPr>
          <p:cNvPr id="3" name="Subtitle 2"/>
          <p:cNvSpPr>
            <a:spLocks noGrp="1"/>
          </p:cNvSpPr>
          <p:nvPr>
            <p:ph type="subTitle" idx="1"/>
          </p:nvPr>
        </p:nvSpPr>
        <p:spPr>
          <a:xfrm>
            <a:off x="1154955" y="4777380"/>
            <a:ext cx="8825658" cy="861420"/>
          </a:xfrm>
        </p:spPr>
        <p:txBody>
          <a:bodyPr vert="horz" lIns="91440" tIns="45720" rIns="91440" bIns="45720" rtlCol="0" anchor="t">
            <a:noAutofit/>
          </a:bodyPr>
          <a:lstStyle/>
          <a:p>
            <a:pPr>
              <a:lnSpc>
                <a:spcPct val="90000"/>
              </a:lnSpc>
            </a:pPr>
            <a:endParaRPr lang="en-US" sz="1400">
              <a:solidFill>
                <a:schemeClr val="tx1"/>
              </a:solidFill>
            </a:endParaRPr>
          </a:p>
          <a:p>
            <a:pPr>
              <a:lnSpc>
                <a:spcPct val="90000"/>
              </a:lnSpc>
            </a:pPr>
            <a:r>
              <a:rPr lang="en-US" sz="1400">
                <a:solidFill>
                  <a:schemeClr val="tx1"/>
                </a:solidFill>
              </a:rPr>
              <a:t>John Pocasangre  Jacob Acosta</a:t>
            </a:r>
          </a:p>
          <a:p>
            <a:pPr>
              <a:lnSpc>
                <a:spcPct val="90000"/>
              </a:lnSpc>
            </a:pPr>
            <a:r>
              <a:rPr lang="en-US" sz="1400">
                <a:solidFill>
                  <a:schemeClr val="tx1"/>
                </a:solidFill>
              </a:rPr>
              <a:t>Carlos Sandoval Andrew Ibrahim</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2908-42B2-8D22-55F7-8B6E57D14336}"/>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6E49DB85-E6B3-E7AE-1EAF-152F9CB79E1D}"/>
              </a:ext>
            </a:extLst>
          </p:cNvPr>
          <p:cNvSpPr>
            <a:spLocks noGrp="1"/>
          </p:cNvSpPr>
          <p:nvPr>
            <p:ph idx="1"/>
          </p:nvPr>
        </p:nvSpPr>
        <p:spPr>
          <a:xfrm>
            <a:off x="838200" y="1825625"/>
            <a:ext cx="10234386" cy="4351338"/>
          </a:xfrm>
        </p:spPr>
        <p:txBody>
          <a:bodyPr vert="horz" lIns="91440" tIns="45720" rIns="91440" bIns="45720" rtlCol="0" anchor="t">
            <a:normAutofit/>
          </a:bodyPr>
          <a:lstStyle/>
          <a:p>
            <a:pPr marL="0" indent="0">
              <a:buNone/>
            </a:pPr>
            <a:r>
              <a:rPr lang="en-US"/>
              <a:t>What the project?</a:t>
            </a:r>
          </a:p>
          <a:p>
            <a:r>
              <a:rPr lang="en-US"/>
              <a:t>A system for storing files using a unique encryption method involving facial-pattern recognition and multi-layered authentication.</a:t>
            </a:r>
          </a:p>
          <a:p>
            <a:endParaRPr lang="en-US"/>
          </a:p>
          <a:p>
            <a:pPr marL="0" indent="0">
              <a:buNone/>
            </a:pPr>
            <a:r>
              <a:rPr lang="en-US">
                <a:ea typeface="+mn-lt"/>
                <a:cs typeface="+mn-lt"/>
              </a:rPr>
              <a:t>What will it do?</a:t>
            </a:r>
          </a:p>
          <a:p>
            <a:r>
              <a:rPr lang="en-US">
                <a:ea typeface="+mn-lt"/>
                <a:cs typeface="+mn-lt"/>
              </a:rPr>
              <a:t>The project will provide a storage system that will ensure security of multimedia files being stored.</a:t>
            </a:r>
          </a:p>
          <a:p>
            <a:endParaRPr lang="en-US"/>
          </a:p>
          <a:p>
            <a:pPr marL="0" indent="0">
              <a:buNone/>
            </a:pPr>
            <a:endParaRPr lang="en-US"/>
          </a:p>
          <a:p>
            <a:endParaRPr lang="en-US"/>
          </a:p>
        </p:txBody>
      </p:sp>
    </p:spTree>
    <p:extLst>
      <p:ext uri="{BB962C8B-B14F-4D97-AF65-F5344CB8AC3E}">
        <p14:creationId xmlns:p14="http://schemas.microsoft.com/office/powerpoint/2010/main" val="323734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13DD-EBA3-336F-F778-ED8C9978CC65}"/>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E4DF397F-AA1F-7C41-A28D-A3F77751D9E1}"/>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Segoe UI"/>
              </a:rPr>
              <a:t>Why did we choose this as our project?</a:t>
            </a:r>
            <a:endParaRPr lang="en-US">
              <a:solidFill>
                <a:srgbClr val="808080"/>
              </a:solidFill>
              <a:latin typeface="Arial"/>
              <a:cs typeface="Segoe UI"/>
            </a:endParaRPr>
          </a:p>
          <a:p>
            <a:pPr>
              <a:buClr>
                <a:srgbClr val="8AD0D6"/>
              </a:buClr>
            </a:pPr>
            <a:r>
              <a:rPr lang="en-US">
                <a:latin typeface="Arial"/>
                <a:cs typeface="Arial"/>
              </a:rPr>
              <a:t>We are interested in privacy/security. Companies nowadays sell information or data online for profit which can feel invasive. </a:t>
            </a:r>
          </a:p>
          <a:p>
            <a:pPr>
              <a:buClr>
                <a:srgbClr val="8AD0D6"/>
              </a:buClr>
            </a:pPr>
            <a:r>
              <a:rPr lang="en-US">
                <a:latin typeface="Arial"/>
                <a:cs typeface="Arial"/>
              </a:rPr>
              <a:t>We wanted to provide a way for people to store information without ever feeling </a:t>
            </a:r>
            <a:r>
              <a:rPr lang="en-US">
                <a:latin typeface="Arial"/>
                <a:ea typeface="+mj-lt"/>
                <a:cs typeface="+mj-lt"/>
              </a:rPr>
              <a:t>precarious about the data stored.</a:t>
            </a:r>
          </a:p>
          <a:p>
            <a:pPr>
              <a:buClr>
                <a:srgbClr val="8AD0D6"/>
              </a:buClr>
            </a:pPr>
            <a:endParaRPr lang="en-US">
              <a:latin typeface="Arial"/>
              <a:cs typeface="Arial"/>
            </a:endParaRPr>
          </a:p>
          <a:p>
            <a:pPr>
              <a:buClr>
                <a:srgbClr val="8AD0D6"/>
              </a:buClr>
            </a:pPr>
            <a:endParaRPr lang="en-US">
              <a:latin typeface="Arial"/>
              <a:cs typeface="Arial"/>
            </a:endParaRPr>
          </a:p>
          <a:p>
            <a:pPr>
              <a:buClr>
                <a:srgbClr val="8AD0D6"/>
              </a:buClr>
            </a:pPr>
            <a:endParaRPr lang="en-US">
              <a:latin typeface="Arial"/>
              <a:cs typeface="Arial"/>
            </a:endParaRPr>
          </a:p>
          <a:p>
            <a:pPr>
              <a:buClr>
                <a:srgbClr val="8AD0D6"/>
              </a:buClr>
            </a:pPr>
            <a:endParaRPr lang="en-US">
              <a:latin typeface="Arial"/>
              <a:cs typeface="Arial"/>
            </a:endParaRPr>
          </a:p>
          <a:p>
            <a:endParaRPr lang="en-US">
              <a:latin typeface="Arial"/>
              <a:cs typeface="Arial"/>
            </a:endParaRPr>
          </a:p>
          <a:p>
            <a:pPr marL="0" indent="0">
              <a:buNone/>
            </a:pPr>
            <a:endParaRPr lang="en-US">
              <a:latin typeface="Arial"/>
              <a:cs typeface="Arial"/>
            </a:endParaRPr>
          </a:p>
        </p:txBody>
      </p:sp>
    </p:spTree>
    <p:extLst>
      <p:ext uri="{BB962C8B-B14F-4D97-AF65-F5344CB8AC3E}">
        <p14:creationId xmlns:p14="http://schemas.microsoft.com/office/powerpoint/2010/main" val="335320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A3BD-2417-8B3F-96CD-8F3BF32850AE}"/>
              </a:ext>
            </a:extLst>
          </p:cNvPr>
          <p:cNvSpPr>
            <a:spLocks noGrp="1"/>
          </p:cNvSpPr>
          <p:nvPr>
            <p:ph type="title"/>
          </p:nvPr>
        </p:nvSpPr>
        <p:spPr>
          <a:xfrm>
            <a:off x="1212726" y="423410"/>
            <a:ext cx="9404723" cy="1400530"/>
          </a:xfrm>
        </p:spPr>
        <p:txBody>
          <a:bodyPr/>
          <a:lstStyle/>
          <a:p>
            <a:pPr algn="ctr"/>
            <a:r>
              <a:rPr lang="en-US"/>
              <a:t>Implementation</a:t>
            </a:r>
          </a:p>
        </p:txBody>
      </p:sp>
      <p:sp>
        <p:nvSpPr>
          <p:cNvPr id="3" name="Content Placeholder 2">
            <a:extLst>
              <a:ext uri="{FF2B5EF4-FFF2-40B4-BE49-F238E27FC236}">
                <a16:creationId xmlns:a16="http://schemas.microsoft.com/office/drawing/2014/main" id="{18A7022C-30C8-1305-3F2F-33EBF27F13C9}"/>
              </a:ext>
            </a:extLst>
          </p:cNvPr>
          <p:cNvSpPr>
            <a:spLocks noGrp="1"/>
          </p:cNvSpPr>
          <p:nvPr>
            <p:ph idx="1"/>
          </p:nvPr>
        </p:nvSpPr>
        <p:spPr>
          <a:xfrm>
            <a:off x="838200" y="1825625"/>
            <a:ext cx="3454653" cy="1436245"/>
          </a:xfrm>
        </p:spPr>
        <p:txBody>
          <a:bodyPr vert="horz" lIns="91440" tIns="45720" rIns="91440" bIns="45720" rtlCol="0" anchor="t">
            <a:normAutofit fontScale="92500" lnSpcReduction="20000"/>
          </a:bodyPr>
          <a:lstStyle/>
          <a:p>
            <a:pPr marL="0" indent="0" algn="ctr">
              <a:buNone/>
            </a:pPr>
            <a:r>
              <a:rPr lang="en-US"/>
              <a:t>Front End Tools</a:t>
            </a:r>
          </a:p>
          <a:p>
            <a:pPr marL="0" indent="0" algn="ctr">
              <a:buNone/>
            </a:pPr>
            <a:r>
              <a:rPr lang="en-US"/>
              <a:t>ReactJS</a:t>
            </a:r>
          </a:p>
          <a:p>
            <a:pPr marL="0" indent="0" algn="ctr">
              <a:buNone/>
            </a:pPr>
            <a:r>
              <a:rPr lang="en-US"/>
              <a:t>CSS</a:t>
            </a:r>
          </a:p>
          <a:p>
            <a:pPr marL="0" indent="0" algn="ctr">
              <a:buNone/>
            </a:pPr>
            <a:r>
              <a:rPr lang="en-US"/>
              <a:t>HTML</a:t>
            </a:r>
          </a:p>
          <a:p>
            <a:pPr marL="0" indent="0" algn="ctr">
              <a:buNone/>
            </a:pPr>
            <a:endParaRPr lang="en-US"/>
          </a:p>
          <a:p>
            <a:pPr algn="ctr"/>
            <a:endParaRPr lang="en-US"/>
          </a:p>
        </p:txBody>
      </p:sp>
      <p:sp>
        <p:nvSpPr>
          <p:cNvPr id="5" name="Content Placeholder 2">
            <a:extLst>
              <a:ext uri="{FF2B5EF4-FFF2-40B4-BE49-F238E27FC236}">
                <a16:creationId xmlns:a16="http://schemas.microsoft.com/office/drawing/2014/main" id="{E2A0448C-8446-354F-2918-CF5AE979F1A7}"/>
              </a:ext>
            </a:extLst>
          </p:cNvPr>
          <p:cNvSpPr txBox="1">
            <a:spLocks/>
          </p:cNvSpPr>
          <p:nvPr/>
        </p:nvSpPr>
        <p:spPr>
          <a:xfrm>
            <a:off x="6097814" y="1823811"/>
            <a:ext cx="3667304" cy="156915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t>Back End Tools</a:t>
            </a:r>
          </a:p>
          <a:p>
            <a:pPr marL="0" indent="0" algn="ctr">
              <a:buNone/>
            </a:pPr>
            <a:r>
              <a:rPr lang="en-US" sz="2000"/>
              <a:t>Go</a:t>
            </a:r>
          </a:p>
          <a:p>
            <a:pPr marL="0" indent="0" algn="ctr">
              <a:buNone/>
            </a:pPr>
            <a:r>
              <a:rPr lang="en-US" sz="2000"/>
              <a:t>Python</a:t>
            </a:r>
          </a:p>
          <a:p>
            <a:pPr marL="0" indent="0" algn="ctr">
              <a:buNone/>
            </a:pPr>
            <a:r>
              <a:rPr lang="en-US" sz="2000"/>
              <a:t>PostgreSQL</a:t>
            </a:r>
          </a:p>
        </p:txBody>
      </p:sp>
      <p:pic>
        <p:nvPicPr>
          <p:cNvPr id="4" name="Picture 3" descr="Go Golang Blue Logo Mascot Gopher T-Shirt &quot; Poster for Sale by Rainwater  Merch | Redbubble">
            <a:extLst>
              <a:ext uri="{FF2B5EF4-FFF2-40B4-BE49-F238E27FC236}">
                <a16:creationId xmlns:a16="http://schemas.microsoft.com/office/drawing/2014/main" id="{1B7FE276-B897-3E37-964C-2460EBD2BD81}"/>
              </a:ext>
            </a:extLst>
          </p:cNvPr>
          <p:cNvPicPr>
            <a:picLocks noChangeAspect="1"/>
          </p:cNvPicPr>
          <p:nvPr/>
        </p:nvPicPr>
        <p:blipFill>
          <a:blip r:embed="rId2"/>
          <a:stretch>
            <a:fillRect/>
          </a:stretch>
        </p:blipFill>
        <p:spPr>
          <a:xfrm>
            <a:off x="9329343" y="3669804"/>
            <a:ext cx="2743200" cy="2762553"/>
          </a:xfrm>
          <a:prstGeom prst="rect">
            <a:avLst/>
          </a:prstGeom>
        </p:spPr>
      </p:pic>
      <p:pic>
        <p:nvPicPr>
          <p:cNvPr id="6" name="Picture 5" descr="React Logo PNG Transparent &amp; SVG Vector - Freebie Supply">
            <a:extLst>
              <a:ext uri="{FF2B5EF4-FFF2-40B4-BE49-F238E27FC236}">
                <a16:creationId xmlns:a16="http://schemas.microsoft.com/office/drawing/2014/main" id="{E7D86979-DD8A-54B6-DB8A-319F54CEB58D}"/>
              </a:ext>
            </a:extLst>
          </p:cNvPr>
          <p:cNvPicPr>
            <a:picLocks noChangeAspect="1"/>
          </p:cNvPicPr>
          <p:nvPr/>
        </p:nvPicPr>
        <p:blipFill>
          <a:blip r:embed="rId3"/>
          <a:stretch>
            <a:fillRect/>
          </a:stretch>
        </p:blipFill>
        <p:spPr>
          <a:xfrm>
            <a:off x="239229" y="3685396"/>
            <a:ext cx="2743200" cy="2743200"/>
          </a:xfrm>
          <a:prstGeom prst="rect">
            <a:avLst/>
          </a:prstGeom>
        </p:spPr>
      </p:pic>
      <p:pic>
        <p:nvPicPr>
          <p:cNvPr id="7" name="Picture 6" descr="A blue and yellow snake logo&#10;&#10;Description automatically generated">
            <a:extLst>
              <a:ext uri="{FF2B5EF4-FFF2-40B4-BE49-F238E27FC236}">
                <a16:creationId xmlns:a16="http://schemas.microsoft.com/office/drawing/2014/main" id="{204A7724-C17E-5E81-C481-44B76AEF54A5}"/>
              </a:ext>
            </a:extLst>
          </p:cNvPr>
          <p:cNvPicPr>
            <a:picLocks noChangeAspect="1"/>
          </p:cNvPicPr>
          <p:nvPr/>
        </p:nvPicPr>
        <p:blipFill>
          <a:blip r:embed="rId4"/>
          <a:stretch>
            <a:fillRect/>
          </a:stretch>
        </p:blipFill>
        <p:spPr>
          <a:xfrm>
            <a:off x="3207130" y="3666882"/>
            <a:ext cx="2539640" cy="2768010"/>
          </a:xfrm>
          <a:prstGeom prst="rect">
            <a:avLst/>
          </a:prstGeom>
        </p:spPr>
      </p:pic>
      <p:pic>
        <p:nvPicPr>
          <p:cNvPr id="9" name="Picture 8" descr="File:Postgresql elephant.svg - Wikipedia">
            <a:extLst>
              <a:ext uri="{FF2B5EF4-FFF2-40B4-BE49-F238E27FC236}">
                <a16:creationId xmlns:a16="http://schemas.microsoft.com/office/drawing/2014/main" id="{4F3CE7F7-90BF-62E4-16EA-64E78071744A}"/>
              </a:ext>
            </a:extLst>
          </p:cNvPr>
          <p:cNvPicPr>
            <a:picLocks noChangeAspect="1"/>
          </p:cNvPicPr>
          <p:nvPr/>
        </p:nvPicPr>
        <p:blipFill>
          <a:blip r:embed="rId5"/>
          <a:stretch>
            <a:fillRect/>
          </a:stretch>
        </p:blipFill>
        <p:spPr>
          <a:xfrm>
            <a:off x="6204659" y="3816274"/>
            <a:ext cx="2899774" cy="2559346"/>
          </a:xfrm>
          <a:prstGeom prst="rect">
            <a:avLst/>
          </a:prstGeom>
        </p:spPr>
      </p:pic>
    </p:spTree>
    <p:extLst>
      <p:ext uri="{BB962C8B-B14F-4D97-AF65-F5344CB8AC3E}">
        <p14:creationId xmlns:p14="http://schemas.microsoft.com/office/powerpoint/2010/main" val="380956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F08D9-0EDA-1AB1-AF17-10F731037D68}"/>
              </a:ext>
            </a:extLst>
          </p:cNvPr>
          <p:cNvSpPr>
            <a:spLocks noGrp="1"/>
          </p:cNvSpPr>
          <p:nvPr>
            <p:ph type="title"/>
          </p:nvPr>
        </p:nvSpPr>
        <p:spPr/>
        <p:txBody>
          <a:bodyPr/>
          <a:lstStyle/>
          <a:p>
            <a:r>
              <a:rPr lang="en-US"/>
              <a:t>Why encryption?</a:t>
            </a:r>
          </a:p>
        </p:txBody>
      </p:sp>
      <p:sp>
        <p:nvSpPr>
          <p:cNvPr id="3" name="Content Placeholder 2">
            <a:extLst>
              <a:ext uri="{FF2B5EF4-FFF2-40B4-BE49-F238E27FC236}">
                <a16:creationId xmlns:a16="http://schemas.microsoft.com/office/drawing/2014/main" id="{DD07052D-E857-55DB-518A-0C3D6DA1D8EF}"/>
              </a:ext>
            </a:extLst>
          </p:cNvPr>
          <p:cNvSpPr>
            <a:spLocks noGrp="1"/>
          </p:cNvSpPr>
          <p:nvPr>
            <p:ph idx="1"/>
          </p:nvPr>
        </p:nvSpPr>
        <p:spPr>
          <a:xfrm>
            <a:off x="643270" y="1586392"/>
            <a:ext cx="10515600" cy="2255839"/>
          </a:xfrm>
        </p:spPr>
        <p:txBody>
          <a:bodyPr vert="horz" lIns="91440" tIns="45720" rIns="91440" bIns="45720" rtlCol="0" anchor="t">
            <a:normAutofit/>
          </a:bodyPr>
          <a:lstStyle/>
          <a:p>
            <a:pPr marL="0" indent="0">
              <a:buNone/>
            </a:pPr>
            <a:r>
              <a:rPr lang="en-US"/>
              <a:t>We initially wanted to work on something in relation to file storage as well as multifactored authentication. After getting some advice, we landed on using a unique way to safely store files on top of using Multifactored authentication. This will involve using facial recognition as the base for encryption.</a:t>
            </a:r>
          </a:p>
          <a:p>
            <a:pPr marL="0" indent="0">
              <a:buNone/>
            </a:pPr>
            <a:endParaRPr lang="en-US"/>
          </a:p>
          <a:p>
            <a:pPr marL="0" indent="0">
              <a:buNone/>
            </a:pPr>
            <a:endParaRPr lang="en-US"/>
          </a:p>
        </p:txBody>
      </p:sp>
      <p:pic>
        <p:nvPicPr>
          <p:cNvPr id="4" name="Picture 3" descr="A person with lines on his face&#10;&#10;Description automatically generated">
            <a:extLst>
              <a:ext uri="{FF2B5EF4-FFF2-40B4-BE49-F238E27FC236}">
                <a16:creationId xmlns:a16="http://schemas.microsoft.com/office/drawing/2014/main" id="{920A329D-7D2B-F844-D295-0B44BD7A9DCE}"/>
              </a:ext>
            </a:extLst>
          </p:cNvPr>
          <p:cNvPicPr>
            <a:picLocks noChangeAspect="1"/>
          </p:cNvPicPr>
          <p:nvPr/>
        </p:nvPicPr>
        <p:blipFill>
          <a:blip r:embed="rId2"/>
          <a:stretch>
            <a:fillRect/>
          </a:stretch>
        </p:blipFill>
        <p:spPr>
          <a:xfrm>
            <a:off x="3418716" y="3398976"/>
            <a:ext cx="1935844" cy="2430179"/>
          </a:xfrm>
          <a:prstGeom prst="rect">
            <a:avLst/>
          </a:prstGeom>
        </p:spPr>
      </p:pic>
      <p:pic>
        <p:nvPicPr>
          <p:cNvPr id="6" name="Picture 5" descr="A diagram of a file storage system&#10;&#10;Description automatically generated">
            <a:extLst>
              <a:ext uri="{FF2B5EF4-FFF2-40B4-BE49-F238E27FC236}">
                <a16:creationId xmlns:a16="http://schemas.microsoft.com/office/drawing/2014/main" id="{BA0FF50E-EFBD-D363-ED2E-8CB01E9DADAB}"/>
              </a:ext>
            </a:extLst>
          </p:cNvPr>
          <p:cNvPicPr>
            <a:picLocks noChangeAspect="1"/>
          </p:cNvPicPr>
          <p:nvPr/>
        </p:nvPicPr>
        <p:blipFill rotWithShape="1">
          <a:blip r:embed="rId3"/>
          <a:srcRect l="34301" t="-3463" r="33212" b="1299"/>
          <a:stretch/>
        </p:blipFill>
        <p:spPr>
          <a:xfrm>
            <a:off x="874671" y="3564450"/>
            <a:ext cx="1878431" cy="2089007"/>
          </a:xfrm>
          <a:prstGeom prst="rect">
            <a:avLst/>
          </a:prstGeom>
        </p:spPr>
      </p:pic>
    </p:spTree>
    <p:extLst>
      <p:ext uri="{BB962C8B-B14F-4D97-AF65-F5344CB8AC3E}">
        <p14:creationId xmlns:p14="http://schemas.microsoft.com/office/powerpoint/2010/main" val="391850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6A7D7-7C77-A985-0B6E-1D5D710E49A7}"/>
              </a:ext>
            </a:extLst>
          </p:cNvPr>
          <p:cNvSpPr>
            <a:spLocks noGrp="1"/>
          </p:cNvSpPr>
          <p:nvPr>
            <p:ph type="title"/>
          </p:nvPr>
        </p:nvSpPr>
        <p:spPr>
          <a:xfrm>
            <a:off x="126602" y="248244"/>
            <a:ext cx="2116015" cy="1434392"/>
          </a:xfrm>
        </p:spPr>
        <p:txBody>
          <a:bodyPr/>
          <a:lstStyle/>
          <a:p>
            <a:r>
              <a:rPr lang="en-US"/>
              <a:t>Flow of Project</a:t>
            </a:r>
            <a:br>
              <a:rPr lang="en-US"/>
            </a:br>
            <a:endParaRPr lang="en-US"/>
          </a:p>
        </p:txBody>
      </p:sp>
      <p:pic>
        <p:nvPicPr>
          <p:cNvPr id="3" name="Picture 2" descr="A screenshot of a black and white screen&#10;&#10;Description automatically generated">
            <a:extLst>
              <a:ext uri="{FF2B5EF4-FFF2-40B4-BE49-F238E27FC236}">
                <a16:creationId xmlns:a16="http://schemas.microsoft.com/office/drawing/2014/main" id="{D8795CED-DCB7-6492-09B0-9CBD6E5C9885}"/>
              </a:ext>
            </a:extLst>
          </p:cNvPr>
          <p:cNvPicPr>
            <a:picLocks noChangeAspect="1"/>
          </p:cNvPicPr>
          <p:nvPr/>
        </p:nvPicPr>
        <p:blipFill rotWithShape="1">
          <a:blip r:embed="rId2"/>
          <a:srcRect l="4778" r="3754" b="10580"/>
          <a:stretch/>
        </p:blipFill>
        <p:spPr>
          <a:xfrm>
            <a:off x="241260" y="3428855"/>
            <a:ext cx="2805382" cy="2734029"/>
          </a:xfrm>
          <a:prstGeom prst="rect">
            <a:avLst/>
          </a:prstGeom>
        </p:spPr>
      </p:pic>
      <p:pic>
        <p:nvPicPr>
          <p:cNvPr id="6" name="Picture 5" descr="A screenshot of a computer screen&#10;&#10;Description automatically generated">
            <a:extLst>
              <a:ext uri="{FF2B5EF4-FFF2-40B4-BE49-F238E27FC236}">
                <a16:creationId xmlns:a16="http://schemas.microsoft.com/office/drawing/2014/main" id="{50A51F69-BB75-0F2C-21C7-982265C7B043}"/>
              </a:ext>
            </a:extLst>
          </p:cNvPr>
          <p:cNvPicPr>
            <a:picLocks noChangeAspect="1"/>
          </p:cNvPicPr>
          <p:nvPr/>
        </p:nvPicPr>
        <p:blipFill rotWithShape="1">
          <a:blip r:embed="rId3"/>
          <a:srcRect l="10754" r="12520" b="2564"/>
          <a:stretch/>
        </p:blipFill>
        <p:spPr>
          <a:xfrm>
            <a:off x="3093524" y="247302"/>
            <a:ext cx="5739590" cy="5021466"/>
          </a:xfrm>
          <a:prstGeom prst="rect">
            <a:avLst/>
          </a:prstGeom>
        </p:spPr>
      </p:pic>
      <p:pic>
        <p:nvPicPr>
          <p:cNvPr id="8" name="Picture 7" descr="A black and white screen with white text&#10;&#10;Description automatically generated">
            <a:extLst>
              <a:ext uri="{FF2B5EF4-FFF2-40B4-BE49-F238E27FC236}">
                <a16:creationId xmlns:a16="http://schemas.microsoft.com/office/drawing/2014/main" id="{772348F5-6BA1-C459-FF28-655C60265708}"/>
              </a:ext>
            </a:extLst>
          </p:cNvPr>
          <p:cNvPicPr>
            <a:picLocks noChangeAspect="1"/>
          </p:cNvPicPr>
          <p:nvPr/>
        </p:nvPicPr>
        <p:blipFill rotWithShape="1">
          <a:blip r:embed="rId4"/>
          <a:srcRect l="3542" t="-132" r="3542" b="4747"/>
          <a:stretch/>
        </p:blipFill>
        <p:spPr>
          <a:xfrm>
            <a:off x="8782976" y="3429936"/>
            <a:ext cx="3183423" cy="2801523"/>
          </a:xfrm>
          <a:prstGeom prst="rect">
            <a:avLst/>
          </a:prstGeom>
        </p:spPr>
      </p:pic>
    </p:spTree>
    <p:extLst>
      <p:ext uri="{BB962C8B-B14F-4D97-AF65-F5344CB8AC3E}">
        <p14:creationId xmlns:p14="http://schemas.microsoft.com/office/powerpoint/2010/main" val="128091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B228-8D31-2BBF-A349-6EC206694C28}"/>
              </a:ext>
            </a:extLst>
          </p:cNvPr>
          <p:cNvSpPr>
            <a:spLocks noGrp="1"/>
          </p:cNvSpPr>
          <p:nvPr>
            <p:ph type="title"/>
          </p:nvPr>
        </p:nvSpPr>
        <p:spPr/>
        <p:txBody>
          <a:bodyPr/>
          <a:lstStyle/>
          <a:p>
            <a:r>
              <a:rPr lang="en-US"/>
              <a:t>Hosting </a:t>
            </a:r>
          </a:p>
        </p:txBody>
      </p:sp>
      <p:sp>
        <p:nvSpPr>
          <p:cNvPr id="3" name="Content Placeholder 2">
            <a:extLst>
              <a:ext uri="{FF2B5EF4-FFF2-40B4-BE49-F238E27FC236}">
                <a16:creationId xmlns:a16="http://schemas.microsoft.com/office/drawing/2014/main" id="{889B5646-1D19-6446-C2B1-665E9FC63783}"/>
              </a:ext>
            </a:extLst>
          </p:cNvPr>
          <p:cNvSpPr>
            <a:spLocks noGrp="1"/>
          </p:cNvSpPr>
          <p:nvPr>
            <p:ph idx="1"/>
          </p:nvPr>
        </p:nvSpPr>
        <p:spPr>
          <a:xfrm>
            <a:off x="1070182" y="2115038"/>
            <a:ext cx="8946541" cy="4195481"/>
          </a:xfrm>
        </p:spPr>
        <p:txBody>
          <a:bodyPr vert="horz" lIns="91440" tIns="45720" rIns="91440" bIns="45720" rtlCol="0" anchor="t">
            <a:normAutofit/>
          </a:bodyPr>
          <a:lstStyle/>
          <a:p>
            <a:pPr marL="0" indent="0">
              <a:buNone/>
            </a:pPr>
            <a:endParaRPr lang="en-US">
              <a:latin typeface="Arial"/>
              <a:cs typeface="Arial"/>
            </a:endParaRPr>
          </a:p>
          <a:p>
            <a:pPr>
              <a:buClr>
                <a:srgbClr val="8AD0D6"/>
              </a:buClr>
              <a:buFont typeface="Arial"/>
              <a:buChar char="•"/>
            </a:pPr>
            <a:r>
              <a:rPr lang="en-US"/>
              <a:t>We will be hosting our webservice through Digital Ocean</a:t>
            </a:r>
            <a:endParaRPr lang="en-US">
              <a:latin typeface="Century Gothic"/>
              <a:cs typeface="Arial"/>
            </a:endParaRPr>
          </a:p>
          <a:p>
            <a:pPr>
              <a:buClr>
                <a:srgbClr val="8AD0D6"/>
              </a:buClr>
              <a:buFont typeface="Arial"/>
              <a:buChar char="•"/>
            </a:pPr>
            <a:r>
              <a:rPr lang="en-US"/>
              <a:t>Our service will be running off of Ubuntu-Linux version 22.04 LTS(Long Term Support) for our development</a:t>
            </a:r>
          </a:p>
          <a:p>
            <a:pPr>
              <a:buClr>
                <a:srgbClr val="8AD0D6"/>
              </a:buClr>
              <a:buFont typeface="Arial"/>
              <a:buChar char="•"/>
            </a:pPr>
            <a:r>
              <a:rPr lang="en-US"/>
              <a:t>We were going to originally host our service off a computer with Ubuntu installed on it, of which we would then SSH into, but we ultimately decided to stick with Digital Ocean so that we can access and work on it from anywhere.</a:t>
            </a:r>
          </a:p>
          <a:p>
            <a:pPr>
              <a:buClr>
                <a:srgbClr val="8AD0D6"/>
              </a:buClr>
              <a:buFont typeface="Arial"/>
              <a:buChar char="•"/>
            </a:pPr>
            <a:r>
              <a:rPr lang="en-US"/>
              <a:t>We will have daily scheduled backups</a:t>
            </a:r>
          </a:p>
          <a:p>
            <a:pPr>
              <a:buClr>
                <a:srgbClr val="8AD0D6"/>
              </a:buClr>
              <a:buFont typeface="Arial"/>
              <a:buChar char="•"/>
            </a:pPr>
            <a:endParaRPr lang="en-US"/>
          </a:p>
        </p:txBody>
      </p:sp>
    </p:spTree>
    <p:extLst>
      <p:ext uri="{BB962C8B-B14F-4D97-AF65-F5344CB8AC3E}">
        <p14:creationId xmlns:p14="http://schemas.microsoft.com/office/powerpoint/2010/main" val="244632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654C-2736-512E-1ADA-436D55641AF5}"/>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F631F6C9-5B24-3BD3-8C28-FD542D485FC2}"/>
              </a:ext>
            </a:extLst>
          </p:cNvPr>
          <p:cNvSpPr>
            <a:spLocks noGrp="1"/>
          </p:cNvSpPr>
          <p:nvPr>
            <p:ph idx="1"/>
          </p:nvPr>
        </p:nvSpPr>
        <p:spPr/>
        <p:txBody>
          <a:bodyPr vert="horz" lIns="91440" tIns="45720" rIns="91440" bIns="45720" rtlCol="0" anchor="t">
            <a:normAutofit/>
          </a:bodyPr>
          <a:lstStyle/>
          <a:p>
            <a:r>
              <a:rPr lang="en-US"/>
              <a:t>File storage alone can generally be disregarded by people but with technology constantly advancing and data being digitalized we need to ensure that the information that we store is properly maintained with security and privacy in mind. </a:t>
            </a:r>
          </a:p>
        </p:txBody>
      </p:sp>
    </p:spTree>
    <p:extLst>
      <p:ext uri="{BB962C8B-B14F-4D97-AF65-F5344CB8AC3E}">
        <p14:creationId xmlns:p14="http://schemas.microsoft.com/office/powerpoint/2010/main" val="1995390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Ion</vt:lpstr>
      <vt:lpstr>File Storage using Facial Pattern-based Encryption</vt:lpstr>
      <vt:lpstr>Introduction</vt:lpstr>
      <vt:lpstr>Background</vt:lpstr>
      <vt:lpstr>Implementation</vt:lpstr>
      <vt:lpstr>Why encryption?</vt:lpstr>
      <vt:lpstr>Flow of Project </vt:lpstr>
      <vt:lpstr>Hosting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2024-02-18T22:51:18Z</dcterms:created>
  <dcterms:modified xsi:type="dcterms:W3CDTF">2024-02-28T00:29:54Z</dcterms:modified>
</cp:coreProperties>
</file>