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3595"/>
    <a:srgbClr val="FFC72C"/>
    <a:srgbClr val="008577"/>
    <a:srgbClr val="FDC426"/>
    <a:srgbClr val="005DAA"/>
    <a:srgbClr val="FFD200"/>
    <a:srgbClr val="008D7F"/>
    <a:srgbClr val="3461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448238-F4A9-D1E0-1585-FD33F703B11C}" v="96" dt="2025-04-25T03:59:50.460"/>
    <p1510:client id="{A0851E86-9172-FA50-AD71-F15E87A222BD}" v="117" dt="2025-04-25T04:08:18.100"/>
    <p1510:client id="{A3912A3E-16A9-B8D3-E944-395FBA66FB90}" v="326" dt="2025-04-25T04:03:11.506"/>
    <p1510:client id="{D2C8E617-4A0F-CDF8-B7F4-BD31668BA453}" v="190" dt="2025-04-25T04:08:54.5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6220" autoAdjust="0"/>
  </p:normalViewPr>
  <p:slideViewPr>
    <p:cSldViewPr snapToGrid="0">
      <p:cViewPr varScale="1">
        <p:scale>
          <a:sx n="22" d="100"/>
          <a:sy n="22" d="100"/>
        </p:scale>
        <p:origin x="151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35E303-E809-4740-8A42-CE668DCDFAC9}" type="datetimeFigureOut">
              <a:rPr lang="en-US" smtClean="0"/>
              <a:t>4/24/2025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676EC0-C619-4CD6-A263-2EAD441DF320}" type="slidenum">
              <a:rPr lang="en-US" smtClean="0"/>
              <a:t>‹#›</a:t>
            </a:fld>
            <a:endParaRPr lang="en-US"/>
          </a:p>
        </p:txBody>
      </p:sp>
    </p:spTree>
    <p:extLst>
      <p:ext uri="{BB962C8B-B14F-4D97-AF65-F5344CB8AC3E}">
        <p14:creationId xmlns:p14="http://schemas.microsoft.com/office/powerpoint/2010/main" val="479921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676EC0-C619-4CD6-A263-2EAD441DF320}" type="slidenum">
              <a:rPr lang="en-US" smtClean="0"/>
              <a:t>1</a:t>
            </a:fld>
            <a:endParaRPr lang="en-US"/>
          </a:p>
        </p:txBody>
      </p:sp>
    </p:spTree>
    <p:extLst>
      <p:ext uri="{BB962C8B-B14F-4D97-AF65-F5344CB8AC3E}">
        <p14:creationId xmlns:p14="http://schemas.microsoft.com/office/powerpoint/2010/main" val="3507760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941754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212218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407531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8C7C61-FCAE-4797-9DD0-2301AF4A7F5D}"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3342825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C7C61-FCAE-4797-9DD0-2301AF4A7F5D}"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23503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8C7C61-FCAE-4797-9DD0-2301AF4A7F5D}"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351322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8C7C61-FCAE-4797-9DD0-2301AF4A7F5D}" type="datetimeFigureOut">
              <a:rPr lang="en-US" smtClean="0"/>
              <a:t>4/24/2025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127096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8C7C61-FCAE-4797-9DD0-2301AF4A7F5D}" type="datetimeFigureOut">
              <a:rPr lang="en-US" smtClean="0"/>
              <a:t>4/24/2025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104281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C7C61-FCAE-4797-9DD0-2301AF4A7F5D}" type="datetimeFigureOut">
              <a:rPr lang="en-US" smtClean="0"/>
              <a:t>4/24/2025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88963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48C7C61-FCAE-4797-9DD0-2301AF4A7F5D}"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129135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948C7C61-FCAE-4797-9DD0-2301AF4A7F5D}"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5C4B47-E66C-4800-BEF8-2BC5D4CC2348}" type="slidenum">
              <a:rPr lang="en-US" smtClean="0"/>
              <a:t>‹#›</a:t>
            </a:fld>
            <a:endParaRPr lang="en-US"/>
          </a:p>
        </p:txBody>
      </p:sp>
    </p:spTree>
    <p:extLst>
      <p:ext uri="{BB962C8B-B14F-4D97-AF65-F5344CB8AC3E}">
        <p14:creationId xmlns:p14="http://schemas.microsoft.com/office/powerpoint/2010/main" val="202358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948C7C61-FCAE-4797-9DD0-2301AF4A7F5D}" type="datetimeFigureOut">
              <a:rPr lang="en-US" smtClean="0"/>
              <a:t>4/24/2025</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CD5C4B47-E66C-4800-BEF8-2BC5D4CC2348}" type="slidenum">
              <a:rPr lang="en-US" smtClean="0"/>
              <a:t>‹#›</a:t>
            </a:fld>
            <a:endParaRPr lang="en-US"/>
          </a:p>
        </p:txBody>
      </p:sp>
    </p:spTree>
    <p:extLst>
      <p:ext uri="{BB962C8B-B14F-4D97-AF65-F5344CB8AC3E}">
        <p14:creationId xmlns:p14="http://schemas.microsoft.com/office/powerpoint/2010/main" val="3171385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hyperlink" Target="http://athena.cs.csubak.edu/asl-rr" TargetMode="External"/><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198" y="5029200"/>
            <a:ext cx="42976801" cy="457198"/>
          </a:xfrm>
          <a:prstGeom prst="rect">
            <a:avLst/>
          </a:prstGeom>
          <a:solidFill>
            <a:srgbClr val="FFC7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457198" y="457200"/>
            <a:ext cx="42976801" cy="4572000"/>
          </a:xfrm>
          <a:prstGeom prst="rect">
            <a:avLst/>
          </a:prstGeom>
          <a:solidFill>
            <a:srgbClr val="1135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57199" y="6016026"/>
            <a:ext cx="10529182" cy="248562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5400" b="1" u="sng" dirty="0">
                <a:solidFill>
                  <a:srgbClr val="005DAA"/>
                </a:solidFill>
                <a:latin typeface="Arial"/>
                <a:ea typeface="Calibri"/>
                <a:cs typeface="Arial"/>
              </a:rPr>
              <a:t>Introduction</a:t>
            </a:r>
            <a:endParaRPr lang="en-US" sz="5400" dirty="0">
              <a:ea typeface="Calibri"/>
              <a:cs typeface="Calibri"/>
            </a:endParaRPr>
          </a:p>
          <a:p>
            <a:pPr algn="ctr"/>
            <a:r>
              <a:rPr lang="en-US" sz="4200" dirty="0">
                <a:solidFill>
                  <a:schemeClr val="tx1"/>
                </a:solidFill>
                <a:latin typeface="Arial"/>
                <a:cs typeface="Arial"/>
              </a:rPr>
              <a:t>ASL is a language that's used by many people from the Deaf and Hard of Hearing Community. ASL is also a language that requires independent practice to learn successfully. We decided to make practicing this language more interactive and engaging by building a web application that can process your ASL gestures and respond back to you. This project will allow for people to independently practice their ASL.</a:t>
            </a:r>
            <a:endParaRPr lang="en-US" sz="4200">
              <a:solidFill>
                <a:schemeClr val="tx1"/>
              </a:solidFill>
              <a:latin typeface="Arial"/>
              <a:cs typeface="Arial"/>
            </a:endParaRPr>
          </a:p>
          <a:p>
            <a:endParaRPr lang="en-US" sz="4400" dirty="0">
              <a:solidFill>
                <a:schemeClr val="tx1"/>
              </a:solidFill>
              <a:latin typeface="Arial" panose="020B0604020202020204" pitchFamily="34" charset="0"/>
              <a:cs typeface="Arial" panose="020B0604020202020204" pitchFamily="34" charset="0"/>
            </a:endParaRPr>
          </a:p>
          <a:p>
            <a:pPr algn="ctr"/>
            <a:r>
              <a:rPr lang="en-US" sz="5400" b="1" u="sng" dirty="0">
                <a:solidFill>
                  <a:srgbClr val="113595"/>
                </a:solidFill>
                <a:latin typeface="Arial"/>
                <a:cs typeface="Arial"/>
              </a:rPr>
              <a:t>Project Architecture:</a:t>
            </a:r>
            <a:endParaRPr lang="en-US" sz="5400" b="1" u="sng" dirty="0">
              <a:solidFill>
                <a:srgbClr val="113595"/>
              </a:solidFill>
              <a:latin typeface="Arial" panose="020B0604020202020204" pitchFamily="34" charset="0"/>
              <a:cs typeface="Arial" panose="020B0604020202020204" pitchFamily="34" charset="0"/>
            </a:endParaRPr>
          </a:p>
          <a:p>
            <a:endParaRPr lang="en-US" sz="4400" b="1" dirty="0">
              <a:solidFill>
                <a:srgbClr val="005DAA"/>
              </a:solidFill>
              <a:latin typeface="Arial" panose="020B0604020202020204" pitchFamily="34" charset="0"/>
              <a:cs typeface="Arial" panose="020B0604020202020204" pitchFamily="34" charset="0"/>
            </a:endParaRPr>
          </a:p>
          <a:p>
            <a:endParaRPr lang="en-US" sz="4800" b="1" dirty="0">
              <a:solidFill>
                <a:srgbClr val="113595"/>
              </a:solidFill>
              <a:latin typeface="Arial"/>
              <a:cs typeface="Arial" panose="020B0604020202020204" pitchFamily="34" charset="0"/>
            </a:endParaRPr>
          </a:p>
          <a:p>
            <a:endParaRPr lang="en-US" sz="4400" dirty="0">
              <a:solidFill>
                <a:schemeClr val="tx1"/>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a:p>
            <a:endParaRPr lang="en-US" sz="5400" b="1" dirty="0">
              <a:solidFill>
                <a:srgbClr val="005DAA"/>
              </a:solidFill>
              <a:latin typeface="Arial" panose="020B0604020202020204" pitchFamily="34" charset="0"/>
              <a:cs typeface="Arial" panose="020B0604020202020204" pitchFamily="34" charset="0"/>
            </a:endParaRPr>
          </a:p>
        </p:txBody>
      </p:sp>
      <p:sp>
        <p:nvSpPr>
          <p:cNvPr id="14" name="Rectangle 13"/>
          <p:cNvSpPr/>
          <p:nvPr/>
        </p:nvSpPr>
        <p:spPr>
          <a:xfrm>
            <a:off x="33520455" y="5979812"/>
            <a:ext cx="9913545" cy="248562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Logo that says California State University Bakersfield">
            <a:extLst>
              <a:ext uri="{FF2B5EF4-FFF2-40B4-BE49-F238E27FC236}">
                <a16:creationId xmlns:a16="http://schemas.microsoft.com/office/drawing/2014/main" id="{0E25A03A-70FA-8FA1-0F6D-9936EE3E5F1B}"/>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28024" y="914404"/>
            <a:ext cx="13315554" cy="3657594"/>
          </a:xfrm>
          <a:prstGeom prst="rect">
            <a:avLst/>
          </a:prstGeom>
        </p:spPr>
      </p:pic>
      <p:sp>
        <p:nvSpPr>
          <p:cNvPr id="3" name="TextBox 2">
            <a:extLst>
              <a:ext uri="{FF2B5EF4-FFF2-40B4-BE49-F238E27FC236}">
                <a16:creationId xmlns:a16="http://schemas.microsoft.com/office/drawing/2014/main" id="{677C6EB2-ACE2-82A3-E089-27B0FCE6474F}"/>
              </a:ext>
            </a:extLst>
          </p:cNvPr>
          <p:cNvSpPr txBox="1"/>
          <p:nvPr/>
        </p:nvSpPr>
        <p:spPr>
          <a:xfrm>
            <a:off x="15077378" y="857424"/>
            <a:ext cx="26327143" cy="3785652"/>
          </a:xfrm>
          <a:prstGeom prst="rect">
            <a:avLst/>
          </a:prstGeom>
          <a:noFill/>
        </p:spPr>
        <p:txBody>
          <a:bodyPr wrap="square" lIns="91440" tIns="45720" rIns="91440" bIns="45720" rtlCol="0" anchor="t">
            <a:spAutoFit/>
          </a:bodyPr>
          <a:lstStyle/>
          <a:p>
            <a:pPr algn="ctr"/>
            <a:r>
              <a:rPr lang="en-US" sz="9600" dirty="0">
                <a:solidFill>
                  <a:schemeClr val="bg1"/>
                </a:solidFill>
                <a:ea typeface="Calibri"/>
                <a:cs typeface="Calibri"/>
              </a:rPr>
              <a:t>ASL Recognition and Response Program</a:t>
            </a:r>
          </a:p>
          <a:p>
            <a:pPr algn="ctr"/>
            <a:br>
              <a:rPr lang="en-US" sz="7200">
                <a:ea typeface="Calibri"/>
                <a:cs typeface="Calibri"/>
              </a:rPr>
            </a:br>
            <a:r>
              <a:rPr lang="en-US" sz="7200" dirty="0">
                <a:solidFill>
                  <a:schemeClr val="bg1"/>
                </a:solidFill>
                <a:ea typeface="Calibri"/>
                <a:cs typeface="Calibri"/>
              </a:rPr>
              <a:t>Marc Angeles | Serafin Arboleda | Joseph </a:t>
            </a:r>
            <a:r>
              <a:rPr lang="en-US" sz="7200" dirty="0">
                <a:solidFill>
                  <a:schemeClr val="bg1"/>
                </a:solidFill>
              </a:rPr>
              <a:t>Hernandez | Zabdiel Garcia</a:t>
            </a:r>
            <a:endParaRPr lang="en-US" sz="7200" dirty="0">
              <a:solidFill>
                <a:schemeClr val="bg1"/>
              </a:solidFill>
              <a:ea typeface="Calibri"/>
              <a:cs typeface="Calibri"/>
            </a:endParaRPr>
          </a:p>
        </p:txBody>
      </p:sp>
      <p:sp>
        <p:nvSpPr>
          <p:cNvPr id="6" name="Rectangle 5">
            <a:extLst>
              <a:ext uri="{FF2B5EF4-FFF2-40B4-BE49-F238E27FC236}">
                <a16:creationId xmlns:a16="http://schemas.microsoft.com/office/drawing/2014/main" id="{F939BE23-CC34-793F-2B04-2BE26CD2A567}"/>
              </a:ext>
              <a:ext uri="{C183D7F6-B498-43B3-948B-1728B52AA6E4}">
                <adec:decorative xmlns:adec="http://schemas.microsoft.com/office/drawing/2017/decorative" val="1"/>
              </a:ext>
            </a:extLst>
          </p:cNvPr>
          <p:cNvSpPr/>
          <p:nvPr/>
        </p:nvSpPr>
        <p:spPr>
          <a:xfrm>
            <a:off x="457200" y="31546800"/>
            <a:ext cx="42976800" cy="914400"/>
          </a:xfrm>
          <a:prstGeom prst="rect">
            <a:avLst/>
          </a:prstGeom>
          <a:solidFill>
            <a:srgbClr val="11359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bg1"/>
                </a:solidFill>
                <a:latin typeface="Palatino Linotype" panose="02040502050505030304" pitchFamily="18" charset="0"/>
              </a:rPr>
              <a:t> College of Natural Sciences, Mathematics, and Engineering			             Department of Computer and Electrical Engineering and Computer Science</a:t>
            </a:r>
            <a:endParaRPr lang="en-US" sz="4200" dirty="0"/>
          </a:p>
        </p:txBody>
      </p:sp>
      <p:pic>
        <p:nvPicPr>
          <p:cNvPr id="9" name="Picture 8">
            <a:extLst>
              <a:ext uri="{FF2B5EF4-FFF2-40B4-BE49-F238E27FC236}">
                <a16:creationId xmlns:a16="http://schemas.microsoft.com/office/drawing/2014/main" id="{0CDCB800-B654-BA2D-9DD1-125F253133B5}"/>
              </a:ext>
            </a:extLst>
          </p:cNvPr>
          <p:cNvPicPr>
            <a:picLocks noChangeAspect="1"/>
          </p:cNvPicPr>
          <p:nvPr/>
        </p:nvPicPr>
        <p:blipFill>
          <a:blip r:embed="rId4"/>
          <a:stretch>
            <a:fillRect/>
          </a:stretch>
        </p:blipFill>
        <p:spPr>
          <a:xfrm>
            <a:off x="11350016" y="5966508"/>
            <a:ext cx="13196381" cy="11734800"/>
          </a:xfrm>
          <a:prstGeom prst="rect">
            <a:avLst/>
          </a:prstGeom>
        </p:spPr>
      </p:pic>
      <p:pic>
        <p:nvPicPr>
          <p:cNvPr id="10" name="Picture 9">
            <a:extLst>
              <a:ext uri="{FF2B5EF4-FFF2-40B4-BE49-F238E27FC236}">
                <a16:creationId xmlns:a16="http://schemas.microsoft.com/office/drawing/2014/main" id="{BC0FF6F7-1158-36BA-4046-56A1227CA110}"/>
              </a:ext>
            </a:extLst>
          </p:cNvPr>
          <p:cNvPicPr>
            <a:picLocks noChangeAspect="1"/>
          </p:cNvPicPr>
          <p:nvPr/>
        </p:nvPicPr>
        <p:blipFill>
          <a:blip r:embed="rId5"/>
          <a:stretch>
            <a:fillRect/>
          </a:stretch>
        </p:blipFill>
        <p:spPr>
          <a:xfrm>
            <a:off x="11699762" y="18809434"/>
            <a:ext cx="3578346" cy="12698773"/>
          </a:xfrm>
          <a:prstGeom prst="rect">
            <a:avLst/>
          </a:prstGeom>
        </p:spPr>
      </p:pic>
      <p:pic>
        <p:nvPicPr>
          <p:cNvPr id="11" name="Picture 10">
            <a:extLst>
              <a:ext uri="{FF2B5EF4-FFF2-40B4-BE49-F238E27FC236}">
                <a16:creationId xmlns:a16="http://schemas.microsoft.com/office/drawing/2014/main" id="{4FC59F74-193D-CE04-00B6-BCE68AEB037E}"/>
              </a:ext>
            </a:extLst>
          </p:cNvPr>
          <p:cNvPicPr>
            <a:picLocks noChangeAspect="1"/>
          </p:cNvPicPr>
          <p:nvPr/>
        </p:nvPicPr>
        <p:blipFill>
          <a:blip r:embed="rId6"/>
          <a:stretch>
            <a:fillRect/>
          </a:stretch>
        </p:blipFill>
        <p:spPr>
          <a:xfrm>
            <a:off x="16180950" y="18820368"/>
            <a:ext cx="8077200" cy="10467975"/>
          </a:xfrm>
          <a:prstGeom prst="rect">
            <a:avLst/>
          </a:prstGeom>
          <a:ln>
            <a:noFill/>
          </a:ln>
        </p:spPr>
      </p:pic>
      <p:pic>
        <p:nvPicPr>
          <p:cNvPr id="15" name="Picture 14">
            <a:extLst>
              <a:ext uri="{FF2B5EF4-FFF2-40B4-BE49-F238E27FC236}">
                <a16:creationId xmlns:a16="http://schemas.microsoft.com/office/drawing/2014/main" id="{391F01D7-CD4A-769F-8EFA-FAAD8D8F3E7E}"/>
              </a:ext>
            </a:extLst>
          </p:cNvPr>
          <p:cNvPicPr>
            <a:picLocks noChangeAspect="1"/>
          </p:cNvPicPr>
          <p:nvPr/>
        </p:nvPicPr>
        <p:blipFill>
          <a:blip r:embed="rId7"/>
          <a:stretch>
            <a:fillRect/>
          </a:stretch>
        </p:blipFill>
        <p:spPr>
          <a:xfrm>
            <a:off x="24565515" y="18806883"/>
            <a:ext cx="8115300" cy="10506075"/>
          </a:xfrm>
          <a:prstGeom prst="rect">
            <a:avLst/>
          </a:prstGeom>
          <a:ln>
            <a:noFill/>
          </a:ln>
        </p:spPr>
      </p:pic>
      <p:pic>
        <p:nvPicPr>
          <p:cNvPr id="16" name="Picture 15">
            <a:extLst>
              <a:ext uri="{FF2B5EF4-FFF2-40B4-BE49-F238E27FC236}">
                <a16:creationId xmlns:a16="http://schemas.microsoft.com/office/drawing/2014/main" id="{805CDCA2-9AB2-E973-AE67-186BB07D3786}"/>
              </a:ext>
            </a:extLst>
          </p:cNvPr>
          <p:cNvPicPr>
            <a:picLocks noChangeAspect="1"/>
          </p:cNvPicPr>
          <p:nvPr/>
        </p:nvPicPr>
        <p:blipFill>
          <a:blip r:embed="rId8"/>
          <a:stretch>
            <a:fillRect/>
          </a:stretch>
        </p:blipFill>
        <p:spPr>
          <a:xfrm>
            <a:off x="5826937" y="16143176"/>
            <a:ext cx="3989371" cy="11849759"/>
          </a:xfrm>
          <a:prstGeom prst="rect">
            <a:avLst/>
          </a:prstGeom>
          <a:ln>
            <a:noFill/>
          </a:ln>
        </p:spPr>
      </p:pic>
      <p:sp>
        <p:nvSpPr>
          <p:cNvPr id="17" name="TextBox 16">
            <a:extLst>
              <a:ext uri="{FF2B5EF4-FFF2-40B4-BE49-F238E27FC236}">
                <a16:creationId xmlns:a16="http://schemas.microsoft.com/office/drawing/2014/main" id="{37BFDF5B-011A-2803-9B2E-9E5BD73253CF}"/>
              </a:ext>
            </a:extLst>
          </p:cNvPr>
          <p:cNvSpPr txBox="1"/>
          <p:nvPr/>
        </p:nvSpPr>
        <p:spPr>
          <a:xfrm>
            <a:off x="463980" y="16127078"/>
            <a:ext cx="5381299" cy="110799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200">
                <a:latin typeface="Arial"/>
                <a:cs typeface="Arial"/>
              </a:rPr>
              <a:t>The project is split into three components:</a:t>
            </a:r>
          </a:p>
          <a:p>
            <a:pPr marL="571500" indent="-571500">
              <a:buFont typeface="Arial,Sans-Serif"/>
              <a:buChar char="•"/>
            </a:pPr>
            <a:r>
              <a:rPr lang="en-US" sz="4200">
                <a:latin typeface="Arial"/>
                <a:cs typeface="Arial"/>
              </a:rPr>
              <a:t>The ASL recognition portion takes ASL fingerspelling from a webcam</a:t>
            </a:r>
            <a:endParaRPr lang="en-US" sz="4200">
              <a:ea typeface="Calibri"/>
              <a:cs typeface="Calibri"/>
            </a:endParaRPr>
          </a:p>
          <a:p>
            <a:pPr marL="571500" indent="-571500">
              <a:buFont typeface="Arial,Sans-Serif"/>
              <a:buChar char="•"/>
            </a:pPr>
            <a:r>
              <a:rPr lang="en-US" sz="4200">
                <a:latin typeface="Arial"/>
                <a:cs typeface="Arial"/>
              </a:rPr>
              <a:t>The chatbot takes the text output from the ASL recognition.</a:t>
            </a:r>
            <a:endParaRPr lang="en-US" sz="4200">
              <a:ea typeface="Calibri"/>
              <a:cs typeface="Calibri"/>
            </a:endParaRPr>
          </a:p>
          <a:p>
            <a:pPr marL="571500" indent="-571500">
              <a:buFont typeface="Arial,Sans-Serif"/>
              <a:buChar char="•"/>
            </a:pPr>
            <a:r>
              <a:rPr lang="en-US" sz="4200">
                <a:latin typeface="Arial"/>
                <a:cs typeface="Arial"/>
              </a:rPr>
              <a:t>The ASL Response takes output from the chatbot to produce an animation.</a:t>
            </a:r>
            <a:endParaRPr lang="en-US" sz="4200">
              <a:ea typeface="Calibri"/>
              <a:cs typeface="Calibri"/>
            </a:endParaRPr>
          </a:p>
        </p:txBody>
      </p:sp>
      <p:sp>
        <p:nvSpPr>
          <p:cNvPr id="7" name="TextBox 41">
            <a:extLst>
              <a:ext uri="{FF2B5EF4-FFF2-40B4-BE49-F238E27FC236}">
                <a16:creationId xmlns:a16="http://schemas.microsoft.com/office/drawing/2014/main" id="{CF776851-B9BF-4596-61B2-369A8C28EA70}"/>
              </a:ext>
            </a:extLst>
          </p:cNvPr>
          <p:cNvSpPr txBox="1"/>
          <p:nvPr/>
        </p:nvSpPr>
        <p:spPr>
          <a:xfrm>
            <a:off x="24552505" y="5955165"/>
            <a:ext cx="8565996" cy="1191095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a:lstStyle>
          <a:p>
            <a:pPr algn="ctr"/>
            <a:r>
              <a:rPr lang="en-US" sz="5400" b="1" u="sng">
                <a:solidFill>
                  <a:srgbClr val="005DAA"/>
                </a:solidFill>
                <a:latin typeface="Arial"/>
                <a:cs typeface="Arial"/>
              </a:rPr>
              <a:t>Website</a:t>
            </a:r>
          </a:p>
          <a:p>
            <a:pPr algn="ctr"/>
            <a:r>
              <a:rPr lang="en-US" sz="4200">
                <a:latin typeface="Arial"/>
                <a:ea typeface="Calibri"/>
                <a:cs typeface="Calibri"/>
              </a:rPr>
              <a:t>The website has two ways to input and get a response. The first way will have you use ASL fingerspelling. The other one will have you insert text into the website to get a specific response that you want from the chatbot. </a:t>
            </a:r>
          </a:p>
          <a:p>
            <a:pPr algn="ctr"/>
            <a:r>
              <a:rPr lang="en-US" sz="4200">
                <a:latin typeface="Arial"/>
                <a:ea typeface="Calibri"/>
                <a:cs typeface="Calibri"/>
              </a:rPr>
              <a:t>The website uses JavaScript to allow for the camera to gain input. This allows for the buttons to work. The website uses python for it to run. The website also uses flask to allow for all the python programs to work together. The website is hosted on Athena to allow the group to not have any hardware issues with the programs</a:t>
            </a:r>
            <a:endParaRPr lang="en-US">
              <a:ea typeface="Calibri" panose="020F0502020204030204"/>
              <a:cs typeface="Calibri" panose="020F0502020204030204"/>
            </a:endParaRPr>
          </a:p>
        </p:txBody>
      </p:sp>
      <p:sp>
        <p:nvSpPr>
          <p:cNvPr id="8" name="TextBox 7">
            <a:extLst>
              <a:ext uri="{FF2B5EF4-FFF2-40B4-BE49-F238E27FC236}">
                <a16:creationId xmlns:a16="http://schemas.microsoft.com/office/drawing/2014/main" id="{DDE81B14-0F72-ECC5-E205-87D79D61D870}"/>
              </a:ext>
            </a:extLst>
          </p:cNvPr>
          <p:cNvSpPr txBox="1"/>
          <p:nvPr/>
        </p:nvSpPr>
        <p:spPr>
          <a:xfrm>
            <a:off x="37022558" y="11429545"/>
            <a:ext cx="2743200"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5400" b="1" u="sng">
                <a:solidFill>
                  <a:srgbClr val="005DAA"/>
                </a:solidFill>
                <a:latin typeface="Arial"/>
                <a:cs typeface="Arial"/>
              </a:rPr>
              <a:t>Results</a:t>
            </a:r>
            <a:endParaRPr lang="en-US"/>
          </a:p>
        </p:txBody>
      </p:sp>
      <p:sp>
        <p:nvSpPr>
          <p:cNvPr id="20" name="TextBox 19">
            <a:extLst>
              <a:ext uri="{FF2B5EF4-FFF2-40B4-BE49-F238E27FC236}">
                <a16:creationId xmlns:a16="http://schemas.microsoft.com/office/drawing/2014/main" id="{E69FD8F0-A3D9-08B0-E00C-A3A11739A928}"/>
              </a:ext>
            </a:extLst>
          </p:cNvPr>
          <p:cNvSpPr txBox="1"/>
          <p:nvPr/>
        </p:nvSpPr>
        <p:spPr>
          <a:xfrm>
            <a:off x="33514569" y="17221682"/>
            <a:ext cx="9913874" cy="1317283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5400" b="1" u="sng" dirty="0">
                <a:solidFill>
                  <a:srgbClr val="005DAA"/>
                </a:solidFill>
                <a:latin typeface="Arial"/>
                <a:cs typeface="Arial"/>
              </a:rPr>
              <a:t>Acknowledgements</a:t>
            </a:r>
            <a:r>
              <a:rPr lang="en-US" sz="5400" dirty="0">
                <a:latin typeface="Arial"/>
                <a:cs typeface="Arial"/>
              </a:rPr>
              <a:t>​</a:t>
            </a:r>
            <a:endParaRPr lang="en-US" sz="5400">
              <a:ea typeface="Calibri"/>
              <a:cs typeface="Calibri"/>
            </a:endParaRPr>
          </a:p>
          <a:p>
            <a:endParaRPr lang="en-US" sz="4200">
              <a:latin typeface="Arial"/>
              <a:cs typeface="Arial"/>
            </a:endParaRPr>
          </a:p>
          <a:p>
            <a:r>
              <a:rPr lang="en-US" sz="4200">
                <a:latin typeface="Arial"/>
                <a:cs typeface="Arial"/>
              </a:rPr>
              <a:t>WLASL</a:t>
            </a:r>
            <a:endParaRPr lang="en-US" sz="4200">
              <a:ea typeface="Calibri"/>
              <a:cs typeface="Calibri"/>
            </a:endParaRPr>
          </a:p>
          <a:p>
            <a:pPr marL="571500" indent="-571500">
              <a:buFont typeface="Arial,Sans-Serif"/>
              <a:buChar char="•"/>
            </a:pPr>
            <a:r>
              <a:rPr lang="en-US" sz="4200">
                <a:latin typeface="Arial"/>
                <a:cs typeface="Arial"/>
              </a:rPr>
              <a:t>One of the largest ASL dataset. We used their key points data for ASL response</a:t>
            </a:r>
          </a:p>
          <a:p>
            <a:r>
              <a:rPr lang="en-US" sz="4200" err="1">
                <a:latin typeface="Arial"/>
                <a:cs typeface="Arial"/>
              </a:rPr>
              <a:t>Fmahoudeau</a:t>
            </a:r>
            <a:endParaRPr lang="en-US" sz="4200">
              <a:latin typeface="Arial"/>
              <a:cs typeface="Arial"/>
            </a:endParaRPr>
          </a:p>
          <a:p>
            <a:pPr marL="571500" indent="-571500">
              <a:buFont typeface="Arial,Sans-Serif"/>
              <a:buChar char="•"/>
            </a:pPr>
            <a:r>
              <a:rPr lang="en-US" sz="4200">
                <a:latin typeface="Arial"/>
                <a:cs typeface="Arial"/>
              </a:rPr>
              <a:t>We utilized their pretrained </a:t>
            </a:r>
            <a:r>
              <a:rPr lang="en-US" sz="4200" err="1">
                <a:latin typeface="Arial"/>
                <a:cs typeface="Arial"/>
              </a:rPr>
              <a:t>MiCT-RANet</a:t>
            </a:r>
            <a:r>
              <a:rPr lang="en-US" sz="4200">
                <a:latin typeface="Arial"/>
                <a:cs typeface="Arial"/>
              </a:rPr>
              <a:t> model as the backbone of our recognition pipeline</a:t>
            </a:r>
          </a:p>
          <a:p>
            <a:r>
              <a:rPr lang="en-US" sz="4200">
                <a:latin typeface="Arial"/>
                <a:cs typeface="Arial"/>
              </a:rPr>
              <a:t>Dr. Chengwei Lei </a:t>
            </a:r>
          </a:p>
          <a:p>
            <a:pPr marL="571500" indent="-571500">
              <a:buFont typeface="Arial,Sans-Serif"/>
              <a:buChar char="•"/>
            </a:pPr>
            <a:r>
              <a:rPr lang="en-US" sz="4200">
                <a:latin typeface="Arial"/>
                <a:cs typeface="Arial"/>
              </a:rPr>
              <a:t>Our sincere thanks for your insightful feedback and encouragement throughout this project</a:t>
            </a:r>
          </a:p>
          <a:p>
            <a:r>
              <a:rPr lang="en-US" sz="4200">
                <a:latin typeface="Arial"/>
                <a:cs typeface="Arial"/>
              </a:rPr>
              <a:t>Dr. Alberto C. Cruz</a:t>
            </a:r>
          </a:p>
          <a:p>
            <a:pPr marL="571500" indent="-571500">
              <a:buFont typeface="Arial,Sans-Serif"/>
              <a:buChar char="•"/>
            </a:pPr>
            <a:r>
              <a:rPr lang="en-US" sz="4200">
                <a:latin typeface="Arial"/>
                <a:cs typeface="Arial"/>
              </a:rPr>
              <a:t>Thank you for helping us get started on Athena, guiding us through the platform's use as well as maintaining it.</a:t>
            </a:r>
          </a:p>
          <a:p>
            <a:endParaRPr lang="en-US" sz="4000">
              <a:latin typeface="Arial"/>
              <a:cs typeface="Arial"/>
            </a:endParaRPr>
          </a:p>
        </p:txBody>
      </p:sp>
      <p:pic>
        <p:nvPicPr>
          <p:cNvPr id="21" name="Picture 20" descr="How to Use Python: Your First Steps - Real Python">
            <a:extLst>
              <a:ext uri="{FF2B5EF4-FFF2-40B4-BE49-F238E27FC236}">
                <a16:creationId xmlns:a16="http://schemas.microsoft.com/office/drawing/2014/main" id="{A488C30F-5C96-58CE-052A-8135E41571E0}"/>
              </a:ext>
            </a:extLst>
          </p:cNvPr>
          <p:cNvPicPr>
            <a:picLocks noChangeAspect="1"/>
          </p:cNvPicPr>
          <p:nvPr/>
        </p:nvPicPr>
        <p:blipFill>
          <a:blip r:embed="rId9"/>
          <a:stretch>
            <a:fillRect/>
          </a:stretch>
        </p:blipFill>
        <p:spPr>
          <a:xfrm>
            <a:off x="886443" y="29470166"/>
            <a:ext cx="1060868" cy="999568"/>
          </a:xfrm>
          <a:prstGeom prst="rect">
            <a:avLst/>
          </a:prstGeom>
        </p:spPr>
      </p:pic>
      <p:pic>
        <p:nvPicPr>
          <p:cNvPr id="22" name="Picture 21" descr="See PyTorch 2.0 Ask the Engineers Q&amp;A Series: Optimizing Transformers for Inference at LF Online ...">
            <a:extLst>
              <a:ext uri="{FF2B5EF4-FFF2-40B4-BE49-F238E27FC236}">
                <a16:creationId xmlns:a16="http://schemas.microsoft.com/office/drawing/2014/main" id="{4895EEF6-DACE-474C-DDEE-2D7CE3CE1F0F}"/>
              </a:ext>
            </a:extLst>
          </p:cNvPr>
          <p:cNvPicPr>
            <a:picLocks noChangeAspect="1"/>
          </p:cNvPicPr>
          <p:nvPr/>
        </p:nvPicPr>
        <p:blipFill>
          <a:blip r:embed="rId10"/>
          <a:stretch>
            <a:fillRect/>
          </a:stretch>
        </p:blipFill>
        <p:spPr>
          <a:xfrm>
            <a:off x="2030881" y="29176065"/>
            <a:ext cx="1480899" cy="1450250"/>
          </a:xfrm>
          <a:prstGeom prst="rect">
            <a:avLst/>
          </a:prstGeom>
        </p:spPr>
      </p:pic>
      <p:pic>
        <p:nvPicPr>
          <p:cNvPr id="23" name="Picture 22" descr="Live Instructor-Led JavaScript Training - Hands-on Interactive Course">
            <a:extLst>
              <a:ext uri="{FF2B5EF4-FFF2-40B4-BE49-F238E27FC236}">
                <a16:creationId xmlns:a16="http://schemas.microsoft.com/office/drawing/2014/main" id="{0382C5CC-72CC-0B6A-E758-B7BD905659A5}"/>
              </a:ext>
            </a:extLst>
          </p:cNvPr>
          <p:cNvPicPr>
            <a:picLocks noChangeAspect="1"/>
          </p:cNvPicPr>
          <p:nvPr/>
        </p:nvPicPr>
        <p:blipFill>
          <a:blip r:embed="rId11"/>
          <a:stretch>
            <a:fillRect/>
          </a:stretch>
        </p:blipFill>
        <p:spPr>
          <a:xfrm>
            <a:off x="5128970" y="29390878"/>
            <a:ext cx="709838" cy="1029518"/>
          </a:xfrm>
          <a:prstGeom prst="rect">
            <a:avLst/>
          </a:prstGeom>
        </p:spPr>
      </p:pic>
      <p:pic>
        <p:nvPicPr>
          <p:cNvPr id="24" name="Picture 23" descr="Review of Flask, From a Django Developer">
            <a:extLst>
              <a:ext uri="{FF2B5EF4-FFF2-40B4-BE49-F238E27FC236}">
                <a16:creationId xmlns:a16="http://schemas.microsoft.com/office/drawing/2014/main" id="{A1BF5555-59B3-D8AA-7166-8638BD592715}"/>
              </a:ext>
            </a:extLst>
          </p:cNvPr>
          <p:cNvPicPr>
            <a:picLocks noChangeAspect="1"/>
          </p:cNvPicPr>
          <p:nvPr/>
        </p:nvPicPr>
        <p:blipFill>
          <a:blip r:embed="rId12"/>
          <a:stretch>
            <a:fillRect/>
          </a:stretch>
        </p:blipFill>
        <p:spPr>
          <a:xfrm>
            <a:off x="6310599" y="29400815"/>
            <a:ext cx="1119226" cy="1047903"/>
          </a:xfrm>
          <a:prstGeom prst="rect">
            <a:avLst/>
          </a:prstGeom>
        </p:spPr>
      </p:pic>
      <p:sp>
        <p:nvSpPr>
          <p:cNvPr id="25" name="TextBox 38">
            <a:extLst>
              <a:ext uri="{FF2B5EF4-FFF2-40B4-BE49-F238E27FC236}">
                <a16:creationId xmlns:a16="http://schemas.microsoft.com/office/drawing/2014/main" id="{F4D5E324-5D1D-AD01-8F9D-4F6A2C195D9B}"/>
              </a:ext>
            </a:extLst>
          </p:cNvPr>
          <p:cNvSpPr txBox="1"/>
          <p:nvPr/>
        </p:nvSpPr>
        <p:spPr>
          <a:xfrm>
            <a:off x="460903" y="28184741"/>
            <a:ext cx="10003690" cy="92333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a:lstStyle>
          <a:p>
            <a:pPr algn="ctr"/>
            <a:r>
              <a:rPr lang="en-US" sz="5400" b="1" u="sng">
                <a:solidFill>
                  <a:srgbClr val="005DAA"/>
                </a:solidFill>
                <a:latin typeface="Arial"/>
                <a:cs typeface="Arial"/>
              </a:rPr>
              <a:t>Technology Used</a:t>
            </a:r>
            <a:endParaRPr lang="en-US" sz="5400">
              <a:ea typeface="Calibri" panose="020F0502020204030204"/>
              <a:cs typeface="Calibri" panose="020F0502020204030204"/>
            </a:endParaRPr>
          </a:p>
        </p:txBody>
      </p:sp>
      <p:pic>
        <p:nvPicPr>
          <p:cNvPr id="26" name="Picture 25" descr="Openai Chatgpt Logo Icon 22227362 Png - vrogue.co">
            <a:extLst>
              <a:ext uri="{FF2B5EF4-FFF2-40B4-BE49-F238E27FC236}">
                <a16:creationId xmlns:a16="http://schemas.microsoft.com/office/drawing/2014/main" id="{A18038FC-6D15-F5C8-B329-81602B158E1F}"/>
              </a:ext>
            </a:extLst>
          </p:cNvPr>
          <p:cNvPicPr>
            <a:picLocks noChangeAspect="1"/>
          </p:cNvPicPr>
          <p:nvPr/>
        </p:nvPicPr>
        <p:blipFill>
          <a:blip r:embed="rId13"/>
          <a:stretch>
            <a:fillRect/>
          </a:stretch>
        </p:blipFill>
        <p:spPr>
          <a:xfrm>
            <a:off x="7738608" y="29189527"/>
            <a:ext cx="2055412" cy="1446559"/>
          </a:xfrm>
          <a:prstGeom prst="rect">
            <a:avLst/>
          </a:prstGeom>
        </p:spPr>
      </p:pic>
      <p:pic>
        <p:nvPicPr>
          <p:cNvPr id="27" name="Picture 26" descr="OpenCV - Wikipedia">
            <a:extLst>
              <a:ext uri="{FF2B5EF4-FFF2-40B4-BE49-F238E27FC236}">
                <a16:creationId xmlns:a16="http://schemas.microsoft.com/office/drawing/2014/main" id="{3871E5BB-ACAA-C350-D791-167B2A3CD437}"/>
              </a:ext>
            </a:extLst>
          </p:cNvPr>
          <p:cNvPicPr>
            <a:picLocks noChangeAspect="1"/>
          </p:cNvPicPr>
          <p:nvPr/>
        </p:nvPicPr>
        <p:blipFill>
          <a:blip r:embed="rId14"/>
          <a:stretch>
            <a:fillRect/>
          </a:stretch>
        </p:blipFill>
        <p:spPr>
          <a:xfrm>
            <a:off x="3548959" y="29425659"/>
            <a:ext cx="1162050" cy="1114425"/>
          </a:xfrm>
          <a:prstGeom prst="rect">
            <a:avLst/>
          </a:prstGeom>
        </p:spPr>
      </p:pic>
      <p:sp>
        <p:nvSpPr>
          <p:cNvPr id="28" name="TextBox 26">
            <a:extLst>
              <a:ext uri="{FF2B5EF4-FFF2-40B4-BE49-F238E27FC236}">
                <a16:creationId xmlns:a16="http://schemas.microsoft.com/office/drawing/2014/main" id="{F2C37AC9-E1EA-C3F7-C08A-3955B9DB2A71}"/>
              </a:ext>
            </a:extLst>
          </p:cNvPr>
          <p:cNvSpPr txBox="1"/>
          <p:nvPr/>
        </p:nvSpPr>
        <p:spPr>
          <a:xfrm>
            <a:off x="33397221" y="12348438"/>
            <a:ext cx="9960767" cy="3970318"/>
          </a:xfrm>
          <a:prstGeom prst="rect">
            <a:avLst/>
          </a:prstGeom>
          <a:noFill/>
        </p:spPr>
        <p:txBody>
          <a:bodyPr wrap="square" lIns="91440" tIns="45720" rIns="91440" bIns="45720" rtlCol="0" anchor="t">
            <a:spAutoFit/>
          </a:bodyPr>
          <a:ls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a:lstStyle>
          <a:p>
            <a:pPr algn="ctr"/>
            <a:r>
              <a:rPr lang="en-US" sz="4200">
                <a:latin typeface="Arial"/>
                <a:cs typeface="Arial"/>
              </a:rPr>
              <a:t>We were able to implement our program via a web application to recognize ASL Gestures and respond in ASL formatted text and/or ASL Gestures using a 2D skeleton. All of the Backend processing is done on the Campus’ Athena Server.</a:t>
            </a:r>
            <a:endParaRPr lang="en-US" sz="4200">
              <a:ea typeface="Calibri"/>
              <a:cs typeface="Calibri"/>
            </a:endParaRPr>
          </a:p>
        </p:txBody>
      </p:sp>
      <p:sp>
        <p:nvSpPr>
          <p:cNvPr id="30" name="TextBox 2">
            <a:extLst>
              <a:ext uri="{FF2B5EF4-FFF2-40B4-BE49-F238E27FC236}">
                <a16:creationId xmlns:a16="http://schemas.microsoft.com/office/drawing/2014/main" id="{E4068A7D-A29B-9AC6-3289-2EB019A6925A}"/>
              </a:ext>
            </a:extLst>
          </p:cNvPr>
          <p:cNvSpPr txBox="1"/>
          <p:nvPr/>
        </p:nvSpPr>
        <p:spPr>
          <a:xfrm>
            <a:off x="33335833" y="6008672"/>
            <a:ext cx="10114018" cy="92333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a:lstStyle>
          <a:p>
            <a:pPr algn="ctr"/>
            <a:r>
              <a:rPr lang="en-US" sz="5400" b="1" u="sng">
                <a:solidFill>
                  <a:srgbClr val="005DAA"/>
                </a:solidFill>
                <a:latin typeface="Arial"/>
                <a:ea typeface="Calibri"/>
                <a:cs typeface="Calibri"/>
              </a:rPr>
              <a:t>Accessibility</a:t>
            </a:r>
          </a:p>
        </p:txBody>
      </p:sp>
      <p:sp>
        <p:nvSpPr>
          <p:cNvPr id="31" name="TextBox 21">
            <a:extLst>
              <a:ext uri="{FF2B5EF4-FFF2-40B4-BE49-F238E27FC236}">
                <a16:creationId xmlns:a16="http://schemas.microsoft.com/office/drawing/2014/main" id="{12B719B2-636C-43FA-882A-B7E1A93B20FA}"/>
              </a:ext>
            </a:extLst>
          </p:cNvPr>
          <p:cNvSpPr txBox="1"/>
          <p:nvPr/>
        </p:nvSpPr>
        <p:spPr>
          <a:xfrm>
            <a:off x="33518979" y="6937039"/>
            <a:ext cx="9949489" cy="3970318"/>
          </a:xfrm>
          <a:prstGeom prst="rect">
            <a:avLst/>
          </a:prstGeom>
          <a:noFill/>
        </p:spPr>
        <p:txBody>
          <a:bodyPr wrap="square" lIns="91440" tIns="45720" rIns="91440" bIns="45720" rtlCol="0" anchor="t">
            <a:spAutoFit/>
          </a:bodyPr>
          <a:ls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a:lstStyle>
          <a:p>
            <a:pPr algn="ctr"/>
            <a:r>
              <a:rPr lang="en-US" sz="4200" dirty="0">
                <a:latin typeface="Arial"/>
                <a:cs typeface="Arial"/>
              </a:rPr>
              <a:t>This project is a python-based web application that can be accessed at the URL </a:t>
            </a:r>
            <a:r>
              <a:rPr lang="en-US" sz="4200" dirty="0">
                <a:latin typeface="Arial"/>
                <a:cs typeface="Arial"/>
                <a:hlinkClick r:id="rId15"/>
              </a:rPr>
              <a:t>athena.cs.csubak.edu/asl-rr</a:t>
            </a:r>
            <a:r>
              <a:rPr lang="en-US" sz="4200" dirty="0">
                <a:latin typeface="Arial"/>
                <a:cs typeface="Arial"/>
              </a:rPr>
              <a:t>. Once on the website, you can allow access to your device’s local camera and start signing to start the conversation!</a:t>
            </a:r>
            <a:endParaRPr lang="en-US" dirty="0"/>
          </a:p>
        </p:txBody>
      </p:sp>
      <p:sp>
        <p:nvSpPr>
          <p:cNvPr id="13" name="TextBox 12">
            <a:extLst>
              <a:ext uri="{FF2B5EF4-FFF2-40B4-BE49-F238E27FC236}">
                <a16:creationId xmlns:a16="http://schemas.microsoft.com/office/drawing/2014/main" id="{752C8EDC-1535-4106-0216-496AF3ABDD49}"/>
              </a:ext>
            </a:extLst>
          </p:cNvPr>
          <p:cNvSpPr txBox="1"/>
          <p:nvPr/>
        </p:nvSpPr>
        <p:spPr>
          <a:xfrm>
            <a:off x="9141446" y="18192219"/>
            <a:ext cx="8811955" cy="4428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755"/>
              </a:lnSpc>
            </a:pPr>
            <a:r>
              <a:rPr lang="en-US" sz="5400" b="1" u="sng">
                <a:solidFill>
                  <a:srgbClr val="113595"/>
                </a:solidFill>
                <a:latin typeface="Arial"/>
              </a:rPr>
              <a:t>Recognition</a:t>
            </a:r>
            <a:endParaRPr lang="en-US"/>
          </a:p>
        </p:txBody>
      </p:sp>
      <p:sp>
        <p:nvSpPr>
          <p:cNvPr id="18" name="TextBox 17">
            <a:extLst>
              <a:ext uri="{FF2B5EF4-FFF2-40B4-BE49-F238E27FC236}">
                <a16:creationId xmlns:a16="http://schemas.microsoft.com/office/drawing/2014/main" id="{80C9B467-850B-71AB-0BA7-24878C4B4455}"/>
              </a:ext>
            </a:extLst>
          </p:cNvPr>
          <p:cNvSpPr txBox="1"/>
          <p:nvPr/>
        </p:nvSpPr>
        <p:spPr>
          <a:xfrm>
            <a:off x="17110519" y="18253519"/>
            <a:ext cx="6206681" cy="3178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475"/>
              </a:lnSpc>
            </a:pPr>
            <a:r>
              <a:rPr lang="en-US" sz="5400" b="1" u="sng">
                <a:solidFill>
                  <a:srgbClr val="113595"/>
                </a:solidFill>
                <a:latin typeface="Arial"/>
              </a:rPr>
              <a:t>Chatbot</a:t>
            </a:r>
            <a:endParaRPr lang="en-US"/>
          </a:p>
        </p:txBody>
      </p:sp>
      <p:sp>
        <p:nvSpPr>
          <p:cNvPr id="19" name="TextBox 18">
            <a:extLst>
              <a:ext uri="{FF2B5EF4-FFF2-40B4-BE49-F238E27FC236}">
                <a16:creationId xmlns:a16="http://schemas.microsoft.com/office/drawing/2014/main" id="{3C2F4BFF-A810-747A-590F-E210C7DC6589}"/>
              </a:ext>
            </a:extLst>
          </p:cNvPr>
          <p:cNvSpPr txBox="1"/>
          <p:nvPr/>
        </p:nvSpPr>
        <p:spPr>
          <a:xfrm>
            <a:off x="25815198" y="18253518"/>
            <a:ext cx="5624326" cy="2596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9"/>
              </a:lnSpc>
            </a:pPr>
            <a:r>
              <a:rPr lang="en-US" sz="5400" b="1" u="sng">
                <a:solidFill>
                  <a:srgbClr val="113595"/>
                </a:solidFill>
                <a:latin typeface="Arial"/>
                <a:cs typeface="Arial"/>
              </a:rPr>
              <a:t>Response</a:t>
            </a:r>
          </a:p>
        </p:txBody>
      </p:sp>
    </p:spTree>
    <p:extLst>
      <p:ext uri="{BB962C8B-B14F-4D97-AF65-F5344CB8AC3E}">
        <p14:creationId xmlns:p14="http://schemas.microsoft.com/office/powerpoint/2010/main" val="19615321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TotalTime>
  <Words>269</Words>
  <Application>Microsoft Office PowerPoint</Application>
  <PresentationFormat>Custom</PresentationFormat>
  <Paragraphs>45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Danforth</dc:creator>
  <cp:lastModifiedBy>Nick Toothman</cp:lastModifiedBy>
  <cp:revision>189</cp:revision>
  <dcterms:created xsi:type="dcterms:W3CDTF">2015-03-25T04:33:25Z</dcterms:created>
  <dcterms:modified xsi:type="dcterms:W3CDTF">2025-04-25T04:09:46Z</dcterms:modified>
</cp:coreProperties>
</file>