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3595"/>
    <a:srgbClr val="FFC72C"/>
    <a:srgbClr val="003594"/>
    <a:srgbClr val="008577"/>
    <a:srgbClr val="FDC426"/>
    <a:srgbClr val="005DAA"/>
    <a:srgbClr val="FFD200"/>
    <a:srgbClr val="008D7F"/>
    <a:srgbClr val="3461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4C9B33-6D44-7D60-5504-7B454CE75396}" v="3" dt="2025-04-24T22:58:47.789"/>
    <p1510:client id="{50658677-1C70-836D-4254-79DAEB9F221A}" v="1025" dt="2025-04-24T22:08:10.662"/>
    <p1510:client id="{71597D08-8451-4638-8F40-B22563C0731D}" v="1" dt="2025-04-25T16:35:21.143"/>
    <p1510:client id="{C89EBAC0-0F9F-70B7-974E-34ADE0091DC2}" v="1" dt="2025-04-24T22:17:36.8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25"/>
  </p:normalViewPr>
  <p:slideViewPr>
    <p:cSldViewPr snapToGrid="0">
      <p:cViewPr>
        <p:scale>
          <a:sx n="64" d="100"/>
          <a:sy n="64" d="100"/>
        </p:scale>
        <p:origin x="32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5E303-E809-4740-8A42-CE668DCDFAC9}" type="datetimeFigureOut">
              <a:rPr lang="en-US" smtClean="0"/>
              <a:t>4/26/25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76EC0-C619-4CD6-A263-2EAD441DF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21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76EC0-C619-4CD6-A263-2EAD441DF3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760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7C61-FCAE-4797-9DD0-2301AF4A7F5D}" type="datetimeFigureOut">
              <a:rPr lang="en-US" smtClean="0"/>
              <a:t>4/26/25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4B47-E66C-4800-BEF8-2BC5D4CC2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54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7C61-FCAE-4797-9DD0-2301AF4A7F5D}" type="datetimeFigureOut">
              <a:rPr lang="en-US" smtClean="0"/>
              <a:t>4/26/25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4B47-E66C-4800-BEF8-2BC5D4CC2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86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7C61-FCAE-4797-9DD0-2301AF4A7F5D}" type="datetimeFigureOut">
              <a:rPr lang="en-US" smtClean="0"/>
              <a:t>4/26/25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4B47-E66C-4800-BEF8-2BC5D4CC2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10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7C61-FCAE-4797-9DD0-2301AF4A7F5D}" type="datetimeFigureOut">
              <a:rPr lang="en-US" smtClean="0"/>
              <a:t>4/26/25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4B47-E66C-4800-BEF8-2BC5D4CC2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25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7C61-FCAE-4797-9DD0-2301AF4A7F5D}" type="datetimeFigureOut">
              <a:rPr lang="en-US" smtClean="0"/>
              <a:t>4/26/25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4B47-E66C-4800-BEF8-2BC5D4CC2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26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7C61-FCAE-4797-9DD0-2301AF4A7F5D}" type="datetimeFigureOut">
              <a:rPr lang="en-US" smtClean="0"/>
              <a:t>4/26/25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4B47-E66C-4800-BEF8-2BC5D4CC2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228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7C61-FCAE-4797-9DD0-2301AF4A7F5D}" type="datetimeFigureOut">
              <a:rPr lang="en-US" smtClean="0"/>
              <a:t>4/26/25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4B47-E66C-4800-BEF8-2BC5D4CC2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6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7C61-FCAE-4797-9DD0-2301AF4A7F5D}" type="datetimeFigureOut">
              <a:rPr lang="en-US" smtClean="0"/>
              <a:t>4/26/25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4B47-E66C-4800-BEF8-2BC5D4CC2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16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7C61-FCAE-4797-9DD0-2301AF4A7F5D}" type="datetimeFigureOut">
              <a:rPr lang="en-US" smtClean="0"/>
              <a:t>4/26/25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4B47-E66C-4800-BEF8-2BC5D4CC2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3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7C61-FCAE-4797-9DD0-2301AF4A7F5D}" type="datetimeFigureOut">
              <a:rPr lang="en-US" smtClean="0"/>
              <a:t>4/26/25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4B47-E66C-4800-BEF8-2BC5D4CC2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59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7C61-FCAE-4797-9DD0-2301AF4A7F5D}" type="datetimeFigureOut">
              <a:rPr lang="en-US" smtClean="0"/>
              <a:t>4/26/25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4B47-E66C-4800-BEF8-2BC5D4CC2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581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C7C61-FCAE-4797-9DD0-2301AF4A7F5D}" type="datetimeFigureOut">
              <a:rPr lang="en-US" smtClean="0"/>
              <a:t>4/26/25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C4B47-E66C-4800-BEF8-2BC5D4CC2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85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198" y="5029200"/>
            <a:ext cx="42976801" cy="457198"/>
          </a:xfrm>
          <a:prstGeom prst="rect">
            <a:avLst/>
          </a:prstGeom>
          <a:solidFill>
            <a:srgbClr val="FFC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198" y="457200"/>
            <a:ext cx="42976801" cy="4572000"/>
          </a:xfrm>
          <a:prstGeom prst="rect">
            <a:avLst/>
          </a:prstGeom>
          <a:solidFill>
            <a:srgbClr val="113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C6EB2-ACE2-82A3-E089-27B0FCE6474F}"/>
              </a:ext>
            </a:extLst>
          </p:cNvPr>
          <p:cNvSpPr txBox="1"/>
          <p:nvPr/>
        </p:nvSpPr>
        <p:spPr>
          <a:xfrm>
            <a:off x="14243578" y="457200"/>
            <a:ext cx="26227089" cy="40626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</a:rPr>
              <a:t>LLM-Based Music Generation Using </a:t>
            </a:r>
            <a:br>
              <a:rPr lang="en-US" sz="9600" dirty="0">
                <a:solidFill>
                  <a:schemeClr val="bg1"/>
                </a:solidFill>
              </a:rPr>
            </a:br>
            <a:r>
              <a:rPr lang="en-US" sz="9600" dirty="0">
                <a:solidFill>
                  <a:schemeClr val="bg1"/>
                </a:solidFill>
              </a:rPr>
              <a:t>Beat-Standardized MIDI Tokens</a:t>
            </a:r>
          </a:p>
          <a:p>
            <a:pPr algn="ctr"/>
            <a:r>
              <a:rPr lang="en-US" sz="6600" dirty="0" err="1">
                <a:solidFill>
                  <a:schemeClr val="bg1"/>
                </a:solidFill>
              </a:rPr>
              <a:t>Huaiyu</a:t>
            </a:r>
            <a:r>
              <a:rPr lang="en-US" sz="6600" dirty="0">
                <a:solidFill>
                  <a:schemeClr val="bg1"/>
                </a:solidFill>
              </a:rPr>
              <a:t> Zhang, Braden Stitt, Dominic Flores, Michael Kausch, </a:t>
            </a:r>
            <a:r>
              <a:rPr lang="en-US" sz="6600" dirty="0" err="1">
                <a:solidFill>
                  <a:schemeClr val="bg1"/>
                </a:solidFill>
              </a:rPr>
              <a:t>Chengwei</a:t>
            </a:r>
            <a:r>
              <a:rPr lang="en-US" sz="6600" dirty="0">
                <a:solidFill>
                  <a:schemeClr val="bg1"/>
                </a:solidFill>
              </a:rPr>
              <a:t> Lei</a:t>
            </a:r>
            <a:endParaRPr lang="en-US" sz="6600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39BE23-CC34-793F-2B04-2BE26CD2A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200" y="31546800"/>
            <a:ext cx="42976800" cy="914400"/>
          </a:xfrm>
          <a:prstGeom prst="rect">
            <a:avLst/>
          </a:prstGeom>
          <a:solidFill>
            <a:srgbClr val="1135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200">
                <a:solidFill>
                  <a:schemeClr val="bg1"/>
                </a:solidFill>
                <a:latin typeface="Palatino Linotype" panose="02040502050505030304" pitchFamily="18" charset="0"/>
              </a:rPr>
              <a:t> College of Natural Sciences, Mathematics, and Engineering			             Department of Computer and Electrical Engineering and Computer Science</a:t>
            </a:r>
            <a:endParaRPr lang="en-US" sz="42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76BBF64-733E-BD63-103F-A306A7B585EB}"/>
              </a:ext>
            </a:extLst>
          </p:cNvPr>
          <p:cNvGrpSpPr/>
          <p:nvPr/>
        </p:nvGrpSpPr>
        <p:grpSpPr>
          <a:xfrm>
            <a:off x="-465495" y="5029202"/>
            <a:ext cx="43899494" cy="26335332"/>
            <a:chOff x="-465495" y="5029200"/>
            <a:chExt cx="43899494" cy="2633533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1A35481-F9C8-16AC-E0D2-BB1142CEF1BC}"/>
                </a:ext>
              </a:extLst>
            </p:cNvPr>
            <p:cNvSpPr/>
            <p:nvPr/>
          </p:nvSpPr>
          <p:spPr>
            <a:xfrm>
              <a:off x="457198" y="5029200"/>
              <a:ext cx="42976801" cy="457198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03D64E1-3038-BEDD-C030-042F7FC99FD4}"/>
                </a:ext>
              </a:extLst>
            </p:cNvPr>
            <p:cNvSpPr/>
            <p:nvPr/>
          </p:nvSpPr>
          <p:spPr>
            <a:xfrm>
              <a:off x="457199" y="5943599"/>
              <a:ext cx="10058400" cy="25146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algn="ctr"/>
              <a:br>
                <a:rPr lang="en-US" sz="4800" b="1" u="sng"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US" sz="4800" b="1" u="sng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6F0F90F-A537-638C-907E-4BB9DA0E1120}"/>
                </a:ext>
              </a:extLst>
            </p:cNvPr>
            <p:cNvSpPr/>
            <p:nvPr/>
          </p:nvSpPr>
          <p:spPr>
            <a:xfrm>
              <a:off x="33375599" y="5943599"/>
              <a:ext cx="10058400" cy="25146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algn="ctr"/>
              <a:endParaRPr lang="en-US" sz="6600" b="1">
                <a:solidFill>
                  <a:srgbClr val="005DAA"/>
                </a:solidFill>
                <a:latin typeface="Arial"/>
                <a:cs typeface="Arial"/>
              </a:endParaRPr>
            </a:p>
            <a:p>
              <a:br>
                <a:rPr lang="en-US" sz="3600" b="1"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US" sz="44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E05F2D8-6153-7980-D254-147EA61E7966}"/>
                </a:ext>
              </a:extLst>
            </p:cNvPr>
            <p:cNvSpPr/>
            <p:nvPr/>
          </p:nvSpPr>
          <p:spPr>
            <a:xfrm>
              <a:off x="11263741" y="5947755"/>
              <a:ext cx="21363714" cy="25146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endParaRPr lang="en-US" sz="4800" b="1" u="sng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4800" b="1" u="sng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4800" b="1" u="sng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4800" b="1" u="sng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4800" b="1" u="sng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4800" b="1" u="sng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4800" b="1" u="sng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4800" b="1" u="sng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4800" b="1" u="sng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5400" b="1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9B37E4E-F4FE-87CB-63D9-346F63CFDBA1}"/>
                </a:ext>
              </a:extLst>
            </p:cNvPr>
            <p:cNvSpPr txBox="1"/>
            <p:nvPr/>
          </p:nvSpPr>
          <p:spPr>
            <a:xfrm>
              <a:off x="11727853" y="6029474"/>
              <a:ext cx="20899602" cy="27699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600" b="1" u="sng" dirty="0">
                  <a:solidFill>
                    <a:srgbClr val="113595"/>
                  </a:solidFill>
                  <a:latin typeface="Arial"/>
                  <a:cs typeface="Arial"/>
                </a:rPr>
                <a:t>Tokenization</a:t>
              </a:r>
              <a:br>
                <a:rPr lang="en-US" sz="6600" b="1" u="sng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1FB72E9-B7DD-1D90-F5E4-CBB500AAE173}"/>
                </a:ext>
              </a:extLst>
            </p:cNvPr>
            <p:cNvSpPr txBox="1"/>
            <p:nvPr/>
          </p:nvSpPr>
          <p:spPr>
            <a:xfrm>
              <a:off x="-465495" y="16509101"/>
              <a:ext cx="11849922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600" b="1" u="sng" dirty="0">
                  <a:solidFill>
                    <a:srgbClr val="11359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GPT2 Model</a:t>
              </a:r>
              <a:endParaRPr lang="en-US" sz="6600" dirty="0">
                <a:solidFill>
                  <a:srgbClr val="113595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DE09E8C-AC2A-D3EF-611D-8B3D1452EDA2}"/>
                </a:ext>
              </a:extLst>
            </p:cNvPr>
            <p:cNvSpPr txBox="1"/>
            <p:nvPr/>
          </p:nvSpPr>
          <p:spPr>
            <a:xfrm>
              <a:off x="559636" y="17626594"/>
              <a:ext cx="10058399" cy="674030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3600" i="1">
                  <a:latin typeface="Arial"/>
                  <a:cs typeface="Arial"/>
                </a:rPr>
                <a:t>Autoregressive Learning</a:t>
              </a:r>
              <a:r>
                <a:rPr lang="en-US" sz="3600">
                  <a:latin typeface="Arial"/>
                  <a:cs typeface="Arial"/>
                </a:rPr>
                <a:t>: Ideal for generating temporally coherent music by predicting one token at a time.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3600" i="1">
                  <a:latin typeface="Arial"/>
                  <a:cs typeface="Arial"/>
                </a:rPr>
                <a:t>Transformer Architecture</a:t>
              </a:r>
              <a:r>
                <a:rPr lang="en-US" sz="3600">
                  <a:latin typeface="Arial"/>
                  <a:cs typeface="Arial"/>
                </a:rPr>
                <a:t>: Captures long-range dependencies crucial for musical structure.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3600" i="1">
                  <a:latin typeface="Arial"/>
                  <a:cs typeface="Arial"/>
                </a:rPr>
                <a:t>Lightweight &amp; Customizable</a:t>
              </a:r>
              <a:r>
                <a:rPr lang="en-US" sz="3600">
                  <a:latin typeface="Arial"/>
                  <a:cs typeface="Arial"/>
                </a:rPr>
                <a:t>: Models offer a balance between performance and resource efficiency.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3600" i="1">
                  <a:latin typeface="Arial"/>
                  <a:cs typeface="Arial"/>
                </a:rPr>
                <a:t>Benefit</a:t>
              </a:r>
              <a:r>
                <a:rPr lang="en-US" sz="3600">
                  <a:latin typeface="Arial"/>
                  <a:cs typeface="Arial"/>
                </a:rPr>
                <a:t>: reduced training overhead while maintaining sequence quality.</a:t>
              </a:r>
            </a:p>
            <a:p>
              <a:endParaRPr lang="en-US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6F56ACE-8077-7219-F27F-A20A234824D0}"/>
                </a:ext>
              </a:extLst>
            </p:cNvPr>
            <p:cNvSpPr txBox="1"/>
            <p:nvPr/>
          </p:nvSpPr>
          <p:spPr>
            <a:xfrm>
              <a:off x="24842996" y="9594977"/>
              <a:ext cx="11413005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400" b="1" dirty="0">
                  <a:solidFill>
                    <a:srgbClr val="11359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Midi</a:t>
              </a:r>
              <a:r>
                <a:rPr lang="en-US" sz="5400" b="1" dirty="0">
                  <a:solidFill>
                    <a:srgbClr val="005DA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400" b="1" dirty="0">
                  <a:solidFill>
                    <a:srgbClr val="11359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LM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C27BCB1-DF07-6D5A-8C0F-EBDE7F56500D}"/>
                </a:ext>
              </a:extLst>
            </p:cNvPr>
            <p:cNvSpPr txBox="1"/>
            <p:nvPr/>
          </p:nvSpPr>
          <p:spPr>
            <a:xfrm>
              <a:off x="8898368" y="9594977"/>
              <a:ext cx="9540238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400" b="1" dirty="0" err="1">
                  <a:solidFill>
                    <a:srgbClr val="11359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AudioLM</a:t>
              </a:r>
              <a:endParaRPr lang="en-US" sz="5400" b="1" dirty="0">
                <a:solidFill>
                  <a:srgbClr val="11359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FD7E73C-F9A7-FE3C-1BFE-65005370CADF}"/>
                </a:ext>
              </a:extLst>
            </p:cNvPr>
            <p:cNvSpPr txBox="1"/>
            <p:nvPr/>
          </p:nvSpPr>
          <p:spPr>
            <a:xfrm>
              <a:off x="10858498" y="24106649"/>
              <a:ext cx="2217420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400" b="1" dirty="0">
                  <a:solidFill>
                    <a:srgbClr val="11359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User Interaction / Data Flow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D5E8657-25BF-D05A-B432-CF55284585FD}"/>
                </a:ext>
              </a:extLst>
            </p:cNvPr>
            <p:cNvSpPr txBox="1"/>
            <p:nvPr/>
          </p:nvSpPr>
          <p:spPr>
            <a:xfrm>
              <a:off x="33489895" y="6021854"/>
              <a:ext cx="9814563" cy="8309967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en-US" sz="6600" b="1" u="sng" dirty="0">
                  <a:solidFill>
                    <a:srgbClr val="113595"/>
                  </a:solidFill>
                  <a:latin typeface="Arial"/>
                  <a:cs typeface="Arial"/>
                </a:rPr>
                <a:t>Training</a:t>
              </a:r>
              <a:b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US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3600" b="1" dirty="0">
                  <a:latin typeface="Arial"/>
                  <a:cs typeface="Arial"/>
                </a:rPr>
                <a:t>     </a:t>
              </a:r>
              <a:r>
                <a:rPr lang="en-US" sz="3600" b="1" dirty="0">
                  <a:solidFill>
                    <a:srgbClr val="113595"/>
                  </a:solidFill>
                  <a:latin typeface="Arial"/>
                  <a:cs typeface="Arial"/>
                </a:rPr>
                <a:t>GPT2 </a:t>
              </a:r>
              <a:br>
                <a:rPr lang="en-US" sz="3600" b="1" dirty="0">
                  <a:solidFill>
                    <a:srgbClr val="11359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3600" b="1" dirty="0">
                  <a:solidFill>
                    <a:srgbClr val="113595"/>
                  </a:solidFill>
                  <a:latin typeface="Arial"/>
                  <a:cs typeface="Arial"/>
                </a:rPr>
                <a:t>   Training</a:t>
              </a:r>
              <a:endParaRPr lang="en-US" sz="3600" dirty="0">
                <a:solidFill>
                  <a:srgbClr val="113595"/>
                </a:solidFill>
                <a:latin typeface="Arial"/>
                <a:cs typeface="Arial"/>
              </a:endParaRPr>
            </a:p>
            <a:p>
              <a:r>
                <a:rPr lang="en-US" sz="3600" b="1" dirty="0">
                  <a:solidFill>
                    <a:srgbClr val="113595"/>
                  </a:solidFill>
                  <a:latin typeface="Arial"/>
                  <a:cs typeface="Arial"/>
                </a:rPr>
                <a:t>     Loss</a:t>
              </a:r>
            </a:p>
            <a:p>
              <a:endParaRPr lang="en-US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3600" b="1" dirty="0">
                  <a:latin typeface="Arial"/>
                  <a:cs typeface="Arial"/>
                </a:rPr>
                <a:t>   </a:t>
              </a:r>
              <a:r>
                <a:rPr lang="en-US" sz="3600" b="1" dirty="0" err="1">
                  <a:solidFill>
                    <a:srgbClr val="113595"/>
                  </a:solidFill>
                  <a:latin typeface="Arial"/>
                  <a:cs typeface="Arial"/>
                </a:rPr>
                <a:t>AudioLM</a:t>
              </a:r>
              <a:endParaRPr lang="en-US" sz="3600" dirty="0">
                <a:solidFill>
                  <a:srgbClr val="113595"/>
                </a:solidFill>
                <a:latin typeface="Arial"/>
                <a:cs typeface="Arial"/>
              </a:endParaRPr>
            </a:p>
            <a:p>
              <a:endParaRPr lang="en-US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32EFAA36-3765-FA71-41B3-DC49A35C5F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34016" y="24190708"/>
              <a:ext cx="5865104" cy="3428829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F67AFA8-91A0-59CF-0D68-08CD0AACE931}"/>
                </a:ext>
              </a:extLst>
            </p:cNvPr>
            <p:cNvSpPr txBox="1"/>
            <p:nvPr/>
          </p:nvSpPr>
          <p:spPr>
            <a:xfrm>
              <a:off x="509671" y="6007215"/>
              <a:ext cx="10075373" cy="11079956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0" marR="0" lvl="0" indent="0" algn="ctr" defTabSz="36868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sng" strike="noStrike" kern="1200" cap="none" spc="0" normalizeH="0" baseline="0" noProof="0" dirty="0">
                  <a:ln>
                    <a:noFill/>
                  </a:ln>
                  <a:solidFill>
                    <a:srgbClr val="113595"/>
                  </a:solidFill>
                  <a:effectLst/>
                  <a:uLnTx/>
                  <a:uFillTx/>
                  <a:latin typeface="Arial"/>
                  <a:cs typeface="Arial"/>
                </a:rPr>
                <a:t>Introduction</a:t>
              </a:r>
              <a:endParaRPr kumimoji="0" lang="en-US" sz="7258" b="0" i="0" u="none" strike="noStrike" kern="1200" cap="none" spc="0" normalizeH="0" baseline="0" noProof="0" dirty="0">
                <a:ln>
                  <a:noFill/>
                </a:ln>
                <a:solidFill>
                  <a:srgbClr val="113595"/>
                </a:solidFill>
                <a:effectLst/>
                <a:uLnTx/>
                <a:uFillTx/>
                <a:latin typeface="Arial"/>
                <a:cs typeface="Arial"/>
              </a:endParaRPr>
            </a:p>
            <a:p>
              <a:pPr marL="0" marR="0" lvl="0" indent="0" algn="l" defTabSz="36868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rPr>
                <a:t>    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rPr>
                <a:t>This project explores symbolic music generation using beat-standardized MIDI tokens and a large language model (LLM). MIDI data is preprocessed into rhythm-aligned sequences with consistent tempo and structure, allowing the model to better capture musical patterns. We train GPT-2 to predict these beat-based tokens, enabling it to generate coherent melodies that can be rendered into audio.</a:t>
              </a:r>
              <a:endParaRPr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endParaRPr>
            </a:p>
            <a:p>
              <a:pPr marL="0" marR="0" lvl="0" indent="0" algn="l" defTabSz="36868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>
                  <a:solidFill>
                    <a:prstClr val="black"/>
                  </a:solidFill>
                  <a:latin typeface="Arial"/>
                  <a:cs typeface="Arial"/>
                </a:rPr>
                <a:t>    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rPr>
                <a:t>We believe the beat alignment improves temporal consistency and helps the model generalize across styles. Output quality is evaluated using Fréchet Audio Distance (FAD) and SHA-256 hashing to ensure novelty. This work also serves as a comparative baseline against waveform-based models such as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rPr>
                <a:t>AudioLM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rPr>
                <a:t>.</a:t>
              </a:r>
              <a:endParaRPr lang="en-US" sz="3600" dirty="0">
                <a:solidFill>
                  <a:prstClr val="black"/>
                </a:solidFill>
                <a:latin typeface="Arial"/>
                <a:cs typeface="Arial"/>
              </a:endParaRPr>
            </a:p>
            <a:p>
              <a:endParaRPr lang="en-US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27D8F9BF-1EBF-BC76-867E-142F8182A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619630" y="10640617"/>
              <a:ext cx="6799128" cy="285550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D39A47E-5041-1C56-6620-43281C4F03AA}"/>
                </a:ext>
              </a:extLst>
            </p:cNvPr>
            <p:cNvSpPr txBox="1"/>
            <p:nvPr/>
          </p:nvSpPr>
          <p:spPr>
            <a:xfrm>
              <a:off x="11455396" y="7150007"/>
              <a:ext cx="21158200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36868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To transform musical input into a format suitable for language modeling, we implemented a custom tokenization pipeline for MIDI’s. This approach converts simplified numerical notation into a structured sequence of text-based tokens representing musical events and was compared against AudioLM, a state-of-the-art hierarchical transformer architecture developed by Google.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A70E6CF-BEF0-482B-8D8F-C27087948A4D}"/>
                </a:ext>
              </a:extLst>
            </p:cNvPr>
            <p:cNvSpPr txBox="1"/>
            <p:nvPr/>
          </p:nvSpPr>
          <p:spPr>
            <a:xfrm>
              <a:off x="33445044" y="13728935"/>
              <a:ext cx="9875523" cy="17635597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en-US" sz="6600" b="1" u="sng" dirty="0">
                  <a:solidFill>
                    <a:srgbClr val="113595"/>
                  </a:solidFill>
                  <a:latin typeface="Arial"/>
                  <a:cs typeface="Arial"/>
                </a:rPr>
                <a:t>User Interface</a:t>
              </a:r>
              <a:endParaRPr lang="en-US" dirty="0">
                <a:solidFill>
                  <a:srgbClr val="113595"/>
                </a:solidFill>
              </a:endParaRPr>
            </a:p>
            <a:p>
              <a:r>
                <a:rPr lang="en-US" sz="3600" dirty="0">
                  <a:solidFill>
                    <a:prstClr val="black"/>
                  </a:solidFill>
                  <a:latin typeface="Arial"/>
                  <a:cs typeface="Arial"/>
                </a:rPr>
                <a:t> 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rPr>
                <a:t>We developed a browser-based graphical user interface (GUI) using ReactJS and Vite. Users can:</a:t>
              </a:r>
              <a:r>
                <a:rPr lang="en-US" sz="3600" dirty="0">
                  <a:solidFill>
                    <a:prstClr val="black"/>
                  </a:solidFill>
                  <a:latin typeface="Arial"/>
                  <a:cs typeface="Arial"/>
                </a:rPr>
                <a:t> 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rPr>
                <a:t>Upload or record audio in the </a:t>
              </a:r>
              <a:r>
                <a:rPr lang="en-US" sz="3600" dirty="0">
                  <a:solidFill>
                    <a:prstClr val="black"/>
                  </a:solidFill>
                  <a:latin typeface="Arial"/>
                  <a:cs typeface="Arial"/>
                </a:rPr>
                <a:t>browser, trigger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rPr>
                <a:t> symbolic or waveform-based </a:t>
              </a:r>
              <a:r>
                <a:rPr lang="en-US" sz="3600" dirty="0">
                  <a:solidFill>
                    <a:prstClr val="black"/>
                  </a:solidFill>
                  <a:latin typeface="Arial"/>
                  <a:cs typeface="Arial"/>
                </a:rPr>
                <a:t>generation, and playback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rPr>
                <a:t> and download generated results</a:t>
              </a:r>
              <a:r>
                <a:rPr lang="en-US" sz="3600" dirty="0">
                  <a:solidFill>
                    <a:prstClr val="black"/>
                  </a:solidFill>
                  <a:latin typeface="Arial"/>
                  <a:cs typeface="Arial"/>
                </a:rPr>
                <a:t>.</a:t>
              </a:r>
              <a:endParaRPr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endParaRPr lang="en-US" sz="3600" dirty="0">
                <a:solidFill>
                  <a:prstClr val="black"/>
                </a:solidFill>
                <a:latin typeface="Arial"/>
                <a:cs typeface="Arial"/>
              </a:endParaRPr>
            </a:p>
            <a:p>
              <a:endParaRPr lang="en-US" sz="3600" dirty="0">
                <a:solidFill>
                  <a:prstClr val="black"/>
                </a:solidFill>
                <a:latin typeface="Arial"/>
                <a:cs typeface="Arial"/>
              </a:endParaRPr>
            </a:p>
            <a:p>
              <a:endParaRPr lang="en-US" sz="3600" dirty="0">
                <a:solidFill>
                  <a:prstClr val="black"/>
                </a:solidFill>
                <a:latin typeface="Arial"/>
                <a:cs typeface="Arial"/>
              </a:endParaRPr>
            </a:p>
            <a:p>
              <a:endParaRPr lang="en-US" sz="3600" dirty="0">
                <a:solidFill>
                  <a:prstClr val="black"/>
                </a:solidFill>
                <a:latin typeface="Arial"/>
                <a:cs typeface="Arial"/>
              </a:endParaRPr>
            </a:p>
            <a:p>
              <a:endParaRPr lang="en-US" sz="3600" dirty="0">
                <a:solidFill>
                  <a:prstClr val="black"/>
                </a:solidFill>
                <a:latin typeface="Arial"/>
                <a:cs typeface="Arial"/>
              </a:endParaRPr>
            </a:p>
            <a:p>
              <a:endParaRPr lang="en-US" sz="3600" dirty="0">
                <a:solidFill>
                  <a:prstClr val="black"/>
                </a:solidFill>
                <a:latin typeface="Arial"/>
                <a:cs typeface="Arial"/>
              </a:endParaRPr>
            </a:p>
            <a:p>
              <a:endParaRPr lang="en-US" sz="3600" dirty="0">
                <a:solidFill>
                  <a:prstClr val="black"/>
                </a:solidFill>
                <a:latin typeface="Arial"/>
                <a:cs typeface="Arial"/>
              </a:endParaRPr>
            </a:p>
            <a:p>
              <a:r>
                <a:rPr lang="en-US" sz="3600" dirty="0">
                  <a:solidFill>
                    <a:prstClr val="black"/>
                  </a:solidFill>
                  <a:latin typeface="Arial"/>
                  <a:cs typeface="Arial"/>
                </a:rPr>
                <a:t> </a:t>
              </a:r>
              <a:endPara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3600" dirty="0">
                  <a:solidFill>
                    <a:prstClr val="black"/>
                  </a:solidFill>
                  <a:latin typeface="Arial"/>
                  <a:cs typeface="Arial"/>
                </a:rPr>
                <a:t> </a:t>
              </a:r>
              <a:endPara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3600" dirty="0">
                  <a:solidFill>
                    <a:prstClr val="black"/>
                  </a:solidFill>
                  <a:latin typeface="Arial"/>
                  <a:cs typeface="Arial"/>
                </a:rPr>
                <a:t> </a:t>
              </a:r>
              <a:endPara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3600" dirty="0">
                  <a:solidFill>
                    <a:prstClr val="black"/>
                  </a:solidFill>
                  <a:latin typeface="Arial"/>
                  <a:cs typeface="Arial"/>
                </a:rPr>
                <a:t> </a:t>
              </a:r>
              <a:br>
                <a:rPr lang="en-US" sz="3600" dirty="0">
                  <a:latin typeface="Arial"/>
                  <a:cs typeface="Arial"/>
                </a:rPr>
              </a:br>
              <a:r>
                <a:rPr lang="en-US" sz="3600" dirty="0">
                  <a:solidFill>
                    <a:prstClr val="black"/>
                  </a:solidFill>
                  <a:latin typeface="Arial"/>
                  <a:cs typeface="Arial"/>
                </a:rPr>
                <a:t> </a:t>
              </a:r>
              <a:br>
                <a:rPr lang="en-US" sz="3600" dirty="0">
                  <a:latin typeface="Arial"/>
                  <a:cs typeface="Arial"/>
                </a:rPr>
              </a:br>
              <a:r>
                <a:rPr lang="en-US" sz="3600" dirty="0">
                  <a:solidFill>
                    <a:prstClr val="black"/>
                  </a:solidFill>
                  <a:latin typeface="Arial"/>
                  <a:cs typeface="Arial"/>
                </a:rPr>
                <a:t> 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rPr>
                <a:t>Node.js +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rPr>
                <a:t>ExpressJS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rPr>
                <a:t> server routes client requests and triggers Python scripts to process audio within isolated environments, ensuring compatibility and reproducibility.</a:t>
              </a:r>
            </a:p>
            <a:p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endParaRPr lang="en-US" sz="6600" b="1" u="sng" dirty="0">
                <a:solidFill>
                  <a:srgbClr val="005DAA"/>
                </a:solidFill>
                <a:latin typeface="Arial"/>
                <a:cs typeface="Arial"/>
              </a:endParaRPr>
            </a:p>
            <a:p>
              <a:pPr algn="ctr"/>
              <a:r>
                <a:rPr lang="en-US" sz="6600" b="1" u="sng" dirty="0">
                  <a:solidFill>
                    <a:srgbClr val="113595"/>
                  </a:solidFill>
                  <a:latin typeface="Arial"/>
                  <a:cs typeface="Arial"/>
                </a:rPr>
                <a:t>Acknowledgements</a:t>
              </a:r>
              <a:endParaRPr lang="en-US" sz="6600" b="1" i="1" u="sng" dirty="0">
                <a:solidFill>
                  <a:srgbClr val="113595"/>
                </a:solidFill>
                <a:latin typeface="Arial"/>
                <a:cs typeface="Arial"/>
              </a:endParaRPr>
            </a:p>
            <a:p>
              <a:r>
                <a:rPr lang="en-US" sz="3600" b="1" dirty="0">
                  <a:solidFill>
                    <a:prstClr val="black"/>
                  </a:solidFill>
                  <a:latin typeface="Arial"/>
                  <a:cs typeface="Arial"/>
                </a:rPr>
                <a:t> 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Dr. Lei for his excellent guidance, feedback and inspiration throughout this project. Dr. Cruz for allowing us use of his research server.</a:t>
              </a:r>
              <a:endParaRPr lang="en-US" sz="3600" b="1" i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D575CE4-1940-4E18-4506-9303A9726C9D}"/>
                </a:ext>
              </a:extLst>
            </p:cNvPr>
            <p:cNvSpPr txBox="1"/>
            <p:nvPr/>
          </p:nvSpPr>
          <p:spPr>
            <a:xfrm>
              <a:off x="474947" y="27877439"/>
              <a:ext cx="10492061" cy="276998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ctr" defTabSz="36868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sng" strike="noStrike" kern="1200" cap="none" spc="0" normalizeH="0" baseline="0" noProof="0" dirty="0">
                  <a:ln>
                    <a:noFill/>
                  </a:ln>
                  <a:solidFill>
                    <a:srgbClr val="113595"/>
                  </a:solidFill>
                  <a:effectLst/>
                  <a:uLnTx/>
                  <a:uFillTx/>
                  <a:latin typeface="Arial"/>
                  <a:cs typeface="Arial"/>
                </a:rPr>
                <a:t>Datasets</a:t>
              </a:r>
              <a:endParaRPr kumimoji="0" lang="en-US" sz="6600" b="1" i="1" u="sng" strike="noStrike" kern="1200" cap="none" spc="0" normalizeH="0" baseline="0" noProof="0" dirty="0">
                <a:ln>
                  <a:noFill/>
                </a:ln>
                <a:solidFill>
                  <a:srgbClr val="113595"/>
                </a:solidFill>
                <a:effectLst/>
                <a:uLnTx/>
                <a:uFillTx/>
                <a:latin typeface="Arial"/>
                <a:cs typeface="Arial"/>
              </a:endParaRPr>
            </a:p>
            <a:p>
              <a:pPr marL="571500" indent="-571500">
                <a:buFont typeface="Arial"/>
                <a:buChar char="•"/>
                <a:defRPr/>
              </a:pPr>
              <a:r>
                <a:rPr kumimoji="0" lang="en-US" sz="3600" i="0" u="sng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rPr>
                <a:t>MidiLM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rPr>
                <a:t>: ADL Piano (~11,000 piano </a:t>
              </a:r>
              <a:r>
                <a:rPr lang="en-US" sz="3600" dirty="0">
                  <a:solidFill>
                    <a:prstClr val="black"/>
                  </a:solidFill>
                  <a:latin typeface="Arial"/>
                  <a:cs typeface="Arial"/>
                </a:rPr>
                <a:t>MIDI)</a:t>
              </a:r>
            </a:p>
            <a:p>
              <a:pPr marL="571500" indent="-571500">
                <a:buFont typeface="Arial"/>
                <a:buChar char="•"/>
                <a:defRPr/>
              </a:pPr>
              <a:r>
                <a:rPr kumimoji="0" lang="en-US" sz="3600" i="0" u="sng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rPr>
                <a:t>AudioLM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rPr>
                <a:t>: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rPr>
                <a:t>Dopeloop</a:t>
              </a:r>
              <a:r>
                <a:rPr lang="en-US" sz="3600" dirty="0">
                  <a:solidFill>
                    <a:prstClr val="black"/>
                  </a:solidFill>
                  <a:latin typeface="Arial"/>
                  <a:cs typeface="Arial"/>
                </a:rPr>
                <a:t> (~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rPr>
                <a:t>30,000 </a:t>
              </a:r>
              <a:r>
                <a:rPr lang="en-US" sz="3600" dirty="0">
                  <a:solidFill>
                    <a:prstClr val="black"/>
                  </a:solidFill>
                  <a:latin typeface="Arial"/>
                  <a:cs typeface="Arial"/>
                </a:rPr>
                <a:t>procedurally  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rPr>
                <a:t>generated </a:t>
              </a:r>
              <a:r>
                <a:rPr lang="en-US" sz="3600" dirty="0">
                  <a:solidFill>
                    <a:prstClr val="black"/>
                  </a:solidFill>
                  <a:latin typeface="Arial"/>
                  <a:cs typeface="Arial"/>
                </a:rPr>
                <a:t>MIDI)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pic>
          <p:nvPicPr>
            <p:cNvPr id="42" name="Picture 41" descr="A screen shot of a music player&#10;&#10;AI-generated content may be incorrect.">
              <a:extLst>
                <a:ext uri="{FF2B5EF4-FFF2-40B4-BE49-F238E27FC236}">
                  <a16:creationId xmlns:a16="http://schemas.microsoft.com/office/drawing/2014/main" id="{BA4FBC34-0515-9B74-A15E-FFDE320D39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10811" t="6757" r="9230" b="21"/>
            <a:stretch/>
          </p:blipFill>
          <p:spPr>
            <a:xfrm>
              <a:off x="33401835" y="18440400"/>
              <a:ext cx="10007342" cy="6325032"/>
            </a:xfrm>
            <a:prstGeom prst="rect">
              <a:avLst/>
            </a:prstGeom>
          </p:spPr>
        </p:pic>
        <p:pic>
          <p:nvPicPr>
            <p:cNvPr id="43" name="Picture 2">
              <a:extLst>
                <a:ext uri="{FF2B5EF4-FFF2-40B4-BE49-F238E27FC236}">
                  <a16:creationId xmlns:a16="http://schemas.microsoft.com/office/drawing/2014/main" id="{D788CB60-CA83-A15C-3464-7FECD9AF36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31386" y="7176388"/>
              <a:ext cx="5207691" cy="3241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7BF358C7-179F-91F6-91C7-27E443017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554574" y="9660787"/>
              <a:ext cx="21334279" cy="21068928"/>
            </a:xfrm>
            <a:prstGeom prst="rect">
              <a:avLst/>
            </a:prstGeom>
          </p:spPr>
        </p:pic>
      </p:grpSp>
      <p:pic>
        <p:nvPicPr>
          <p:cNvPr id="2" name="Picture 1" descr="Logo that says California State University Bakersfield">
            <a:extLst>
              <a:ext uri="{FF2B5EF4-FFF2-40B4-BE49-F238E27FC236}">
                <a16:creationId xmlns:a16="http://schemas.microsoft.com/office/drawing/2014/main" id="{9E650E05-127D-2D08-7EE5-BA263B6F1EF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024" y="914404"/>
            <a:ext cx="13315554" cy="365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32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413</Words>
  <Application>Microsoft Macintosh PowerPoint</Application>
  <PresentationFormat>Custom</PresentationFormat>
  <Paragraphs>59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Palatino Linotype</vt:lpstr>
      <vt:lpstr>Office Theme</vt:lpstr>
      <vt:lpstr>PowerPoint Presentation</vt:lpstr>
    </vt:vector>
  </TitlesOfParts>
  <Company>California State University, Bakersfield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Danforth</dc:creator>
  <cp:lastModifiedBy>Chengwei Lei</cp:lastModifiedBy>
  <cp:revision>2</cp:revision>
  <dcterms:created xsi:type="dcterms:W3CDTF">2015-03-25T04:33:25Z</dcterms:created>
  <dcterms:modified xsi:type="dcterms:W3CDTF">2025-04-27T00:10:55Z</dcterms:modified>
</cp:coreProperties>
</file>