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A0"/>
    <a:srgbClr val="0078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77" autoAdjust="0"/>
    <p:restoredTop sz="94379" autoAdjust="0"/>
  </p:normalViewPr>
  <p:slideViewPr>
    <p:cSldViewPr snapToGrid="0">
      <p:cViewPr>
        <p:scale>
          <a:sx n="20" d="100"/>
          <a:sy n="20" d="100"/>
        </p:scale>
        <p:origin x="1488" y="372"/>
      </p:cViewPr>
      <p:guideLst>
        <p:guide orient="horz" pos="10368"/>
        <p:guide pos="13872"/>
      </p:guideLst>
    </p:cSldViewPr>
  </p:slideViewPr>
  <p:notesTextViewPr>
    <p:cViewPr>
      <p:scale>
        <a:sx n="1" d="1"/>
        <a:sy n="1" d="1"/>
      </p:scale>
      <p:origin x="0" y="0"/>
    </p:cViewPr>
  </p:notesTextViewPr>
  <p:gridSpacing cx="1828800" cy="18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a:prstGeom prst="rect">
            <a:avLst/>
          </a:prstGeo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19CDCBF-2410-47DC-B06D-D7A5936FEAF2}" type="datetimeFigureOut">
              <a:rPr lang="en-US" smtClean="0"/>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C4DC1D-4785-4AA1-9B7D-A6F7A50727F7}"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66123" y="7833367"/>
            <a:ext cx="22158953" cy="22158953"/>
          </a:xfrm>
          <a:prstGeom prst="rect">
            <a:avLst/>
          </a:prstGeom>
        </p:spPr>
      </p:pic>
    </p:spTree>
    <p:extLst>
      <p:ext uri="{BB962C8B-B14F-4D97-AF65-F5344CB8AC3E}">
        <p14:creationId xmlns:p14="http://schemas.microsoft.com/office/powerpoint/2010/main" val="3077811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79120" y="457200"/>
            <a:ext cx="34168080" cy="1219200"/>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9CDCBF-2410-47DC-B06D-D7A5936FEAF2}" type="datetimeFigureOut">
              <a:rPr lang="en-US" smtClean="0"/>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C4DC1D-4785-4AA1-9B7D-A6F7A50727F7}" type="slidenum">
              <a:rPr lang="en-US" smtClean="0"/>
              <a:t>‹#›</a:t>
            </a:fld>
            <a:endParaRPr lang="en-US"/>
          </a:p>
        </p:txBody>
      </p:sp>
    </p:spTree>
    <p:extLst>
      <p:ext uri="{BB962C8B-B14F-4D97-AF65-F5344CB8AC3E}">
        <p14:creationId xmlns:p14="http://schemas.microsoft.com/office/powerpoint/2010/main" val="4120634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9CDCBF-2410-47DC-B06D-D7A5936FEAF2}" type="datetimeFigureOut">
              <a:rPr lang="en-US" smtClean="0"/>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C4DC1D-4785-4AA1-9B7D-A6F7A50727F7}" type="slidenum">
              <a:rPr lang="en-US" smtClean="0"/>
              <a:t>‹#›</a:t>
            </a:fld>
            <a:endParaRPr lang="en-US"/>
          </a:p>
        </p:txBody>
      </p:sp>
    </p:spTree>
    <p:extLst>
      <p:ext uri="{BB962C8B-B14F-4D97-AF65-F5344CB8AC3E}">
        <p14:creationId xmlns:p14="http://schemas.microsoft.com/office/powerpoint/2010/main" val="1884135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9120" y="457200"/>
            <a:ext cx="34168080" cy="12192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9CDCBF-2410-47DC-B06D-D7A5936FEAF2}" type="datetimeFigureOut">
              <a:rPr lang="en-US" smtClean="0"/>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C4DC1D-4785-4AA1-9B7D-A6F7A50727F7}" type="slidenum">
              <a:rPr lang="en-US" smtClean="0"/>
              <a:t>‹#›</a:t>
            </a:fld>
            <a:endParaRPr lang="en-US"/>
          </a:p>
        </p:txBody>
      </p:sp>
    </p:spTree>
    <p:extLst>
      <p:ext uri="{BB962C8B-B14F-4D97-AF65-F5344CB8AC3E}">
        <p14:creationId xmlns:p14="http://schemas.microsoft.com/office/powerpoint/2010/main" val="4025104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a:prstGeom prst="rect">
            <a:avLst/>
          </a:prstGeo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9CDCBF-2410-47DC-B06D-D7A5936FEAF2}" type="datetimeFigureOut">
              <a:rPr lang="en-US" smtClean="0"/>
              <a:t>6/25/2019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C4DC1D-4785-4AA1-9B7D-A6F7A50727F7}" type="slidenum">
              <a:rPr lang="en-US" smtClean="0"/>
              <a:t>‹#›</a:t>
            </a:fld>
            <a:endParaRPr lang="en-US"/>
          </a:p>
        </p:txBody>
      </p:sp>
    </p:spTree>
    <p:extLst>
      <p:ext uri="{BB962C8B-B14F-4D97-AF65-F5344CB8AC3E}">
        <p14:creationId xmlns:p14="http://schemas.microsoft.com/office/powerpoint/2010/main" val="4081866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9120" y="457200"/>
            <a:ext cx="34168080" cy="1219200"/>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9CDCBF-2410-47DC-B06D-D7A5936FEAF2}" type="datetimeFigureOut">
              <a:rPr lang="en-US" smtClean="0"/>
              <a:t>6/25/2019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C4DC1D-4785-4AA1-9B7D-A6F7A50727F7}" type="slidenum">
              <a:rPr lang="en-US" smtClean="0"/>
              <a:t>‹#›</a:t>
            </a:fld>
            <a:endParaRPr lang="en-US"/>
          </a:p>
        </p:txBody>
      </p:sp>
    </p:spTree>
    <p:extLst>
      <p:ext uri="{BB962C8B-B14F-4D97-AF65-F5344CB8AC3E}">
        <p14:creationId xmlns:p14="http://schemas.microsoft.com/office/powerpoint/2010/main" val="3083099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9CDCBF-2410-47DC-B06D-D7A5936FEAF2}" type="datetimeFigureOut">
              <a:rPr lang="en-US" smtClean="0"/>
              <a:t>6/25/2019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C4DC1D-4785-4AA1-9B7D-A6F7A50727F7}" type="slidenum">
              <a:rPr lang="en-US" smtClean="0"/>
              <a:t>‹#›</a:t>
            </a:fld>
            <a:endParaRPr lang="en-US"/>
          </a:p>
        </p:txBody>
      </p:sp>
    </p:spTree>
    <p:extLst>
      <p:ext uri="{BB962C8B-B14F-4D97-AF65-F5344CB8AC3E}">
        <p14:creationId xmlns:p14="http://schemas.microsoft.com/office/powerpoint/2010/main" val="3311682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79120" y="457200"/>
            <a:ext cx="34168080" cy="1219200"/>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19CDCBF-2410-47DC-B06D-D7A5936FEAF2}" type="datetimeFigureOut">
              <a:rPr lang="en-US" smtClean="0"/>
              <a:t>6/25/2019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C4DC1D-4785-4AA1-9B7D-A6F7A50727F7}" type="slidenum">
              <a:rPr lang="en-US" smtClean="0"/>
              <a:t>‹#›</a:t>
            </a:fld>
            <a:endParaRPr lang="en-US"/>
          </a:p>
        </p:txBody>
      </p:sp>
    </p:spTree>
    <p:extLst>
      <p:ext uri="{BB962C8B-B14F-4D97-AF65-F5344CB8AC3E}">
        <p14:creationId xmlns:p14="http://schemas.microsoft.com/office/powerpoint/2010/main" val="2713639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9CDCBF-2410-47DC-B06D-D7A5936FEAF2}" type="datetimeFigureOut">
              <a:rPr lang="en-US" smtClean="0"/>
              <a:t>6/25/2019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C4DC1D-4785-4AA1-9B7D-A6F7A50727F7}" type="slidenum">
              <a:rPr lang="en-US" smtClean="0"/>
              <a:t>‹#›</a:t>
            </a:fld>
            <a:endParaRPr lang="en-US"/>
          </a:p>
        </p:txBody>
      </p:sp>
    </p:spTree>
    <p:extLst>
      <p:ext uri="{BB962C8B-B14F-4D97-AF65-F5344CB8AC3E}">
        <p14:creationId xmlns:p14="http://schemas.microsoft.com/office/powerpoint/2010/main" val="3716309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a:prstGeom prst="rect">
            <a:avLst/>
          </a:prstGeo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619CDCBF-2410-47DC-B06D-D7A5936FEAF2}" type="datetimeFigureOut">
              <a:rPr lang="en-US" smtClean="0"/>
              <a:t>6/25/2019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C4DC1D-4785-4AA1-9B7D-A6F7A50727F7}" type="slidenum">
              <a:rPr lang="en-US" smtClean="0"/>
              <a:t>‹#›</a:t>
            </a:fld>
            <a:endParaRPr lang="en-US"/>
          </a:p>
        </p:txBody>
      </p:sp>
    </p:spTree>
    <p:extLst>
      <p:ext uri="{BB962C8B-B14F-4D97-AF65-F5344CB8AC3E}">
        <p14:creationId xmlns:p14="http://schemas.microsoft.com/office/powerpoint/2010/main" val="254903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a:prstGeom prst="rect">
            <a:avLst/>
          </a:prstGeo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619CDCBF-2410-47DC-B06D-D7A5936FEAF2}" type="datetimeFigureOut">
              <a:rPr lang="en-US" smtClean="0"/>
              <a:t>6/25/2019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C4DC1D-4785-4AA1-9B7D-A6F7A50727F7}" type="slidenum">
              <a:rPr lang="en-US" smtClean="0"/>
              <a:t>‹#›</a:t>
            </a:fld>
            <a:endParaRPr lang="en-US"/>
          </a:p>
        </p:txBody>
      </p:sp>
    </p:spTree>
    <p:extLst>
      <p:ext uri="{BB962C8B-B14F-4D97-AF65-F5344CB8AC3E}">
        <p14:creationId xmlns:p14="http://schemas.microsoft.com/office/powerpoint/2010/main" val="2664630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43891200" cy="5486400"/>
          </a:xfrm>
          <a:prstGeom prst="rect">
            <a:avLst/>
          </a:prstGeom>
          <a:solidFill>
            <a:srgbClr val="0033A0"/>
          </a:solidFill>
          <a:ln>
            <a:noFill/>
          </a:ln>
          <a:effectLst>
            <a:outerShdw blurRad="1104900" dist="304800" dir="5400000" sx="101000" sy="101000" algn="t" rotWithShape="0">
              <a:prstClr val="black">
                <a:alpha val="6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C764DE79-268F-4C1A-8933-263129D2AF90}" type="datetimeFigureOut">
              <a:rPr lang="en-US" dirty="0"/>
              <a:t>6/25/2019</a:t>
            </a:fld>
            <a:endParaRPr lang="en-US" dirty="0"/>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0348635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389120" rtl="0" eaLnBrk="1" latinLnBrk="0" hangingPunct="1">
        <a:lnSpc>
          <a:spcPct val="90000"/>
        </a:lnSpc>
        <a:spcBef>
          <a:spcPct val="0"/>
        </a:spcBef>
        <a:buNone/>
        <a:defRPr sz="9600" kern="1200" baseline="0">
          <a:solidFill>
            <a:schemeClr val="bg1"/>
          </a:solidFill>
          <a:latin typeface="Akzidenz Grotesk BE Bold" panose="020B0500000000000000" pitchFamily="34" charset="0"/>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13.jpg"/><Relationship Id="rId18" Type="http://schemas.openxmlformats.org/officeDocument/2006/relationships/image" Target="../media/image18.jpg"/><Relationship Id="rId26" Type="http://schemas.openxmlformats.org/officeDocument/2006/relationships/image" Target="../media/image26.png"/><Relationship Id="rId3" Type="http://schemas.openxmlformats.org/officeDocument/2006/relationships/image" Target="../media/image3.jpg"/><Relationship Id="rId21" Type="http://schemas.openxmlformats.org/officeDocument/2006/relationships/image" Target="../media/image21.jpg"/><Relationship Id="rId34" Type="http://schemas.openxmlformats.org/officeDocument/2006/relationships/image" Target="../media/image33.png"/><Relationship Id="rId7" Type="http://schemas.openxmlformats.org/officeDocument/2006/relationships/image" Target="../media/image7.jpg"/><Relationship Id="rId12" Type="http://schemas.openxmlformats.org/officeDocument/2006/relationships/image" Target="../media/image12.jpg"/><Relationship Id="rId17" Type="http://schemas.openxmlformats.org/officeDocument/2006/relationships/image" Target="../media/image17.jpg"/><Relationship Id="rId25" Type="http://schemas.openxmlformats.org/officeDocument/2006/relationships/image" Target="../media/image25.png"/><Relationship Id="rId33" Type="http://schemas.openxmlformats.org/officeDocument/2006/relationships/image" Target="../media/image32.png"/><Relationship Id="rId2" Type="http://schemas.openxmlformats.org/officeDocument/2006/relationships/image" Target="../media/image2.png"/><Relationship Id="rId16" Type="http://schemas.openxmlformats.org/officeDocument/2006/relationships/image" Target="../media/image16.jpg"/><Relationship Id="rId20" Type="http://schemas.openxmlformats.org/officeDocument/2006/relationships/image" Target="../media/image20.jpg"/><Relationship Id="rId29" Type="http://schemas.openxmlformats.org/officeDocument/2006/relationships/image" Target="../media/image29.png"/><Relationship Id="rId1" Type="http://schemas.openxmlformats.org/officeDocument/2006/relationships/slideLayout" Target="../slideLayouts/slideLayout1.xml"/><Relationship Id="rId6" Type="http://schemas.openxmlformats.org/officeDocument/2006/relationships/image" Target="../media/image6.jpg"/><Relationship Id="rId11" Type="http://schemas.openxmlformats.org/officeDocument/2006/relationships/image" Target="../media/image11.jpg"/><Relationship Id="rId24" Type="http://schemas.openxmlformats.org/officeDocument/2006/relationships/image" Target="../media/image24.jpg"/><Relationship Id="rId32" Type="http://schemas.openxmlformats.org/officeDocument/2006/relationships/image" Target="../media/image31.png"/><Relationship Id="rId5" Type="http://schemas.openxmlformats.org/officeDocument/2006/relationships/image" Target="../media/image5.jpg"/><Relationship Id="rId15" Type="http://schemas.openxmlformats.org/officeDocument/2006/relationships/image" Target="../media/image15.jpg"/><Relationship Id="rId23" Type="http://schemas.openxmlformats.org/officeDocument/2006/relationships/image" Target="../media/image23.jpg"/><Relationship Id="rId28" Type="http://schemas.openxmlformats.org/officeDocument/2006/relationships/image" Target="../media/image28.png"/><Relationship Id="rId36" Type="http://schemas.openxmlformats.org/officeDocument/2006/relationships/image" Target="../media/image35.png"/><Relationship Id="rId10" Type="http://schemas.openxmlformats.org/officeDocument/2006/relationships/image" Target="../media/image10.jpg"/><Relationship Id="rId19" Type="http://schemas.openxmlformats.org/officeDocument/2006/relationships/image" Target="../media/image19.jpg"/><Relationship Id="rId31" Type="http://schemas.openxmlformats.org/officeDocument/2006/relationships/image" Target="file:///E:\docs\adaboost\Image_2" TargetMode="External"/><Relationship Id="rId4" Type="http://schemas.openxmlformats.org/officeDocument/2006/relationships/image" Target="../media/image4.jpg"/><Relationship Id="rId9" Type="http://schemas.openxmlformats.org/officeDocument/2006/relationships/image" Target="../media/image9.jpg"/><Relationship Id="rId14" Type="http://schemas.openxmlformats.org/officeDocument/2006/relationships/image" Target="../media/image14.jpg"/><Relationship Id="rId22" Type="http://schemas.openxmlformats.org/officeDocument/2006/relationships/image" Target="../media/image22.jpg"/><Relationship Id="rId27" Type="http://schemas.openxmlformats.org/officeDocument/2006/relationships/image" Target="../media/image27.png"/><Relationship Id="rId30" Type="http://schemas.openxmlformats.org/officeDocument/2006/relationships/image" Target="../media/image30.png"/><Relationship Id="rId35" Type="http://schemas.openxmlformats.org/officeDocument/2006/relationships/image" Target="../media/image34.png"/><Relationship Id="rId8"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Placeholder 1"/>
          <p:cNvSpPr txBox="1">
            <a:spLocks/>
          </p:cNvSpPr>
          <p:nvPr/>
        </p:nvSpPr>
        <p:spPr>
          <a:xfrm>
            <a:off x="522512" y="-29529"/>
            <a:ext cx="34168080" cy="1341120"/>
          </a:xfrm>
          <a:prstGeom prst="rect">
            <a:avLst/>
          </a:prstGeom>
        </p:spPr>
        <p:txBody>
          <a:bodyPr vert="horz" lIns="91440" tIns="45720" rIns="91440" bIns="45720" rtlCol="0" anchor="t">
            <a:noAutofit/>
          </a:bodyPr>
          <a:lstStyle>
            <a:lvl1pPr algn="ctr" defTabSz="4389120" rtl="0" eaLnBrk="1" latinLnBrk="0" hangingPunct="1">
              <a:lnSpc>
                <a:spcPct val="90000"/>
              </a:lnSpc>
              <a:spcBef>
                <a:spcPct val="0"/>
              </a:spcBef>
              <a:buNone/>
              <a:defRPr sz="28800" kern="1200" baseline="0">
                <a:solidFill>
                  <a:schemeClr val="bg1"/>
                </a:solidFill>
                <a:latin typeface="Akzidenz Grotesk BE Bold" panose="020B0500000000000000" pitchFamily="34" charset="0"/>
                <a:ea typeface="+mj-ea"/>
                <a:cs typeface="+mj-cs"/>
              </a:defRPr>
            </a:lvl1pPr>
          </a:lstStyle>
          <a:p>
            <a:pPr algn="l"/>
            <a:r>
              <a:rPr lang="en-US" sz="9600" dirty="0"/>
              <a:t>Automated Analysis of Cellular Microscopy Images  </a:t>
            </a:r>
          </a:p>
        </p:txBody>
      </p:sp>
      <p:sp>
        <p:nvSpPr>
          <p:cNvPr id="4" name="Title Placeholder 1"/>
          <p:cNvSpPr txBox="1">
            <a:spLocks/>
          </p:cNvSpPr>
          <p:nvPr/>
        </p:nvSpPr>
        <p:spPr>
          <a:xfrm>
            <a:off x="522512" y="1098999"/>
            <a:ext cx="34168080" cy="920028"/>
          </a:xfrm>
          <a:prstGeom prst="rect">
            <a:avLst/>
          </a:prstGeom>
        </p:spPr>
        <p:txBody>
          <a:bodyPr vert="horz" lIns="91440" tIns="45720" rIns="91440" bIns="45720" rtlCol="0" anchor="t">
            <a:noAutofit/>
          </a:bodyPr>
          <a:lstStyle>
            <a:lvl1pPr algn="l" defTabSz="4389120" rtl="0" eaLnBrk="1" latinLnBrk="0" hangingPunct="1">
              <a:lnSpc>
                <a:spcPct val="90000"/>
              </a:lnSpc>
              <a:spcBef>
                <a:spcPct val="0"/>
              </a:spcBef>
              <a:buNone/>
              <a:defRPr sz="9600" kern="1200" baseline="0">
                <a:solidFill>
                  <a:schemeClr val="bg1"/>
                </a:solidFill>
                <a:latin typeface="Akzidenz Grotesk BE Bold" panose="020B0500000000000000" pitchFamily="34" charset="0"/>
                <a:ea typeface="+mj-ea"/>
                <a:cs typeface="+mj-cs"/>
              </a:defRPr>
            </a:lvl1pPr>
          </a:lstStyle>
          <a:p>
            <a:r>
              <a:rPr lang="en-US" sz="5400" dirty="0">
                <a:latin typeface="Akzidenz Grotesk BE" panose="020B0500000000000000" pitchFamily="34" charset="0"/>
              </a:rPr>
              <a:t>Anthony Bianchi (mentor) and Jacob French (assistant) </a:t>
            </a:r>
          </a:p>
        </p:txBody>
      </p:sp>
      <p:sp>
        <p:nvSpPr>
          <p:cNvPr id="5" name="Title Placeholder 1"/>
          <p:cNvSpPr txBox="1">
            <a:spLocks/>
          </p:cNvSpPr>
          <p:nvPr/>
        </p:nvSpPr>
        <p:spPr>
          <a:xfrm>
            <a:off x="522512" y="1875179"/>
            <a:ext cx="34233394" cy="1341120"/>
          </a:xfrm>
          <a:prstGeom prst="rect">
            <a:avLst/>
          </a:prstGeom>
        </p:spPr>
        <p:txBody>
          <a:bodyPr vert="horz" lIns="91440" tIns="45720" rIns="91440" bIns="45720" rtlCol="0" anchor="t">
            <a:noAutofit/>
          </a:bodyPr>
          <a:lstStyle>
            <a:lvl1pPr algn="l" defTabSz="4389120" rtl="0" eaLnBrk="1" latinLnBrk="0" hangingPunct="1">
              <a:lnSpc>
                <a:spcPct val="90000"/>
              </a:lnSpc>
              <a:spcBef>
                <a:spcPct val="0"/>
              </a:spcBef>
              <a:buNone/>
              <a:defRPr sz="9600" kern="1200" baseline="0">
                <a:solidFill>
                  <a:schemeClr val="bg1"/>
                </a:solidFill>
                <a:latin typeface="Akzidenz Grotesk BE Bold" panose="020B0500000000000000" pitchFamily="34" charset="0"/>
                <a:ea typeface="+mj-ea"/>
                <a:cs typeface="+mj-cs"/>
              </a:defRPr>
            </a:lvl1pPr>
          </a:lstStyle>
          <a:p>
            <a:r>
              <a:rPr lang="en-US" sz="3600" dirty="0">
                <a:latin typeface="Akzidenz Grotesk BE" panose="020B0500000000000000" pitchFamily="34" charset="0"/>
              </a:rPr>
              <a:t>abianchi1@csub.edu, Department of Computer and Electrical Engineering and Computer Science</a:t>
            </a:r>
          </a:p>
        </p:txBody>
      </p:sp>
      <p:sp>
        <p:nvSpPr>
          <p:cNvPr id="12" name="Round Diagonal Corner Rectangle 11"/>
          <p:cNvSpPr/>
          <p:nvPr/>
        </p:nvSpPr>
        <p:spPr>
          <a:xfrm>
            <a:off x="952500" y="6792350"/>
            <a:ext cx="12801600" cy="1371600"/>
          </a:xfrm>
          <a:prstGeom prst="round2DiagRect">
            <a:avLst/>
          </a:prstGeom>
          <a:solidFill>
            <a:srgbClr val="007864"/>
          </a:solidFill>
          <a:effectLst>
            <a:outerShdw blurRad="12700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400" dirty="0">
                <a:latin typeface="Akzidenz Grotesk BE Bold" panose="020B0500000000000000" pitchFamily="34" charset="0"/>
              </a:rPr>
              <a:t>Abstract</a:t>
            </a:r>
          </a:p>
        </p:txBody>
      </p:sp>
      <p:sp>
        <p:nvSpPr>
          <p:cNvPr id="13" name="TextBox 12"/>
          <p:cNvSpPr txBox="1"/>
          <p:nvPr/>
        </p:nvSpPr>
        <p:spPr>
          <a:xfrm>
            <a:off x="952499" y="8275176"/>
            <a:ext cx="12846317" cy="4601260"/>
          </a:xfrm>
          <a:prstGeom prst="rect">
            <a:avLst/>
          </a:prstGeom>
          <a:noFill/>
        </p:spPr>
        <p:txBody>
          <a:bodyPr wrap="square" lIns="182880" tIns="182880" rIns="182880" bIns="182880" rtlCol="0">
            <a:spAutoFit/>
          </a:bodyPr>
          <a:lstStyle/>
          <a:p>
            <a:pPr algn="just"/>
            <a:r>
              <a:rPr lang="en-US" sz="2500" dirty="0">
                <a:latin typeface="Akzidenz Grotesk BE" panose="020B0500000000000000" pitchFamily="34" charset="0"/>
              </a:rPr>
              <a:t>There has been an influx of large-scale microscopy image analysis of biological systems. The problems being solved by this analysis include but are not limited to fundamental call mechanics, disease prediction and analysis and drug discovery. Traditionally the analysis of these microscopy images has been manual which can be time prohibitive due to the large number of samples needed to be statistically significant and can lead to operator variability. These problems lead to the need for automated image analysis. The students in the project have learned how to program in MATLAB to implement an image level classifier that classifies an image as cancer or normal tissue. They used the </a:t>
            </a:r>
            <a:r>
              <a:rPr lang="en-US" sz="2500" dirty="0" err="1">
                <a:latin typeface="Akzidenz Grotesk BE" panose="020B0500000000000000" pitchFamily="34" charset="0"/>
              </a:rPr>
              <a:t>PatchCamelyon</a:t>
            </a:r>
            <a:r>
              <a:rPr lang="en-US" sz="2500" dirty="0">
                <a:latin typeface="Akzidenz Grotesk BE" panose="020B0500000000000000" pitchFamily="34" charset="0"/>
              </a:rPr>
              <a:t> dataset which holds 327k color H&amp;E stained images of lymph node sections and tried to detect if the image was of a metastasized tumor. The students where split into teams and used the </a:t>
            </a:r>
            <a:r>
              <a:rPr lang="en-US" sz="2500" dirty="0" err="1">
                <a:latin typeface="Akzidenz Grotesk BE" panose="020B0500000000000000" pitchFamily="34" charset="0"/>
              </a:rPr>
              <a:t>Adaboost</a:t>
            </a:r>
            <a:r>
              <a:rPr lang="en-US" sz="2500" dirty="0">
                <a:latin typeface="Akzidenz Grotesk BE" panose="020B0500000000000000" pitchFamily="34" charset="0"/>
              </a:rPr>
              <a:t> Classifier as their base. Each team then designed their own features to train the classifier. Which team will get the best results?</a:t>
            </a:r>
          </a:p>
        </p:txBody>
      </p:sp>
      <p:sp>
        <p:nvSpPr>
          <p:cNvPr id="25" name="Round Diagonal Corner Rectangle 24"/>
          <p:cNvSpPr/>
          <p:nvPr/>
        </p:nvSpPr>
        <p:spPr>
          <a:xfrm>
            <a:off x="15666027" y="6772289"/>
            <a:ext cx="12801600" cy="1371600"/>
          </a:xfrm>
          <a:prstGeom prst="round2DiagRect">
            <a:avLst/>
          </a:prstGeom>
          <a:solidFill>
            <a:srgbClr val="007864"/>
          </a:solidFill>
          <a:effectLst>
            <a:outerShdw blurRad="12700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400" dirty="0" err="1">
                <a:latin typeface="Akzidenz Grotesk BE Bold" panose="020B0500000000000000" pitchFamily="34" charset="0"/>
              </a:rPr>
              <a:t>Adaboost</a:t>
            </a:r>
            <a:r>
              <a:rPr lang="en-US" sz="6400" dirty="0">
                <a:latin typeface="Akzidenz Grotesk BE Bold" panose="020B0500000000000000" pitchFamily="34" charset="0"/>
              </a:rPr>
              <a:t> Classifier</a:t>
            </a:r>
          </a:p>
        </p:txBody>
      </p:sp>
      <p:sp>
        <p:nvSpPr>
          <p:cNvPr id="26" name="Round Diagonal Corner Rectangle 25"/>
          <p:cNvSpPr/>
          <p:nvPr/>
        </p:nvSpPr>
        <p:spPr>
          <a:xfrm>
            <a:off x="30379553" y="14566711"/>
            <a:ext cx="12801600" cy="1371600"/>
          </a:xfrm>
          <a:prstGeom prst="round2DiagRect">
            <a:avLst/>
          </a:prstGeom>
          <a:solidFill>
            <a:srgbClr val="007864"/>
          </a:solidFill>
          <a:effectLst>
            <a:outerShdw blurRad="12700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400" dirty="0">
                <a:latin typeface="Akzidenz Grotesk BE Bold" panose="020B0500000000000000" pitchFamily="34" charset="0"/>
              </a:rPr>
              <a:t>Experimental Results</a:t>
            </a: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r="69625"/>
          <a:stretch/>
        </p:blipFill>
        <p:spPr>
          <a:xfrm>
            <a:off x="37442674" y="173346"/>
            <a:ext cx="4069080" cy="3817224"/>
          </a:xfrm>
          <a:prstGeom prst="rect">
            <a:avLst/>
          </a:prstGeom>
        </p:spPr>
      </p:pic>
      <p:sp>
        <p:nvSpPr>
          <p:cNvPr id="17" name="Round Diagonal Corner Rectangle 11">
            <a:extLst>
              <a:ext uri="{FF2B5EF4-FFF2-40B4-BE49-F238E27FC236}">
                <a16:creationId xmlns:a16="http://schemas.microsoft.com/office/drawing/2014/main" id="{A814546C-FF2F-45DD-AE2D-65D20C58D042}"/>
              </a:ext>
            </a:extLst>
          </p:cNvPr>
          <p:cNvSpPr/>
          <p:nvPr/>
        </p:nvSpPr>
        <p:spPr>
          <a:xfrm>
            <a:off x="952498" y="13055730"/>
            <a:ext cx="12846318" cy="1371600"/>
          </a:xfrm>
          <a:prstGeom prst="round2DiagRect">
            <a:avLst/>
          </a:prstGeom>
          <a:solidFill>
            <a:srgbClr val="007864"/>
          </a:solidFill>
          <a:effectLst>
            <a:outerShdw blurRad="12700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400" dirty="0">
                <a:latin typeface="Akzidenz Grotesk BE Bold" panose="020B0500000000000000" pitchFamily="34" charset="0"/>
              </a:rPr>
              <a:t>Technical Approach</a:t>
            </a:r>
          </a:p>
        </p:txBody>
      </p:sp>
      <p:sp>
        <p:nvSpPr>
          <p:cNvPr id="28" name="Round Diagonal Corner Rectangle 25">
            <a:extLst>
              <a:ext uri="{FF2B5EF4-FFF2-40B4-BE49-F238E27FC236}">
                <a16:creationId xmlns:a16="http://schemas.microsoft.com/office/drawing/2014/main" id="{03E67955-6408-4B24-824C-5F9704AA73A5}"/>
              </a:ext>
            </a:extLst>
          </p:cNvPr>
          <p:cNvSpPr/>
          <p:nvPr/>
        </p:nvSpPr>
        <p:spPr>
          <a:xfrm>
            <a:off x="30379554" y="27445060"/>
            <a:ext cx="12801600" cy="1371600"/>
          </a:xfrm>
          <a:prstGeom prst="round2DiagRect">
            <a:avLst/>
          </a:prstGeom>
          <a:solidFill>
            <a:srgbClr val="007864"/>
          </a:solidFill>
          <a:effectLst>
            <a:outerShdw blurRad="12700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400" dirty="0">
                <a:latin typeface="Akzidenz Grotesk BE Bold" panose="020B0500000000000000" pitchFamily="34" charset="0"/>
              </a:rPr>
              <a:t>Conclusions</a:t>
            </a:r>
          </a:p>
        </p:txBody>
      </p:sp>
      <p:pic>
        <p:nvPicPr>
          <p:cNvPr id="29" name="Picture 28">
            <a:extLst>
              <a:ext uri="{FF2B5EF4-FFF2-40B4-BE49-F238E27FC236}">
                <a16:creationId xmlns:a16="http://schemas.microsoft.com/office/drawing/2014/main" id="{6DF578FD-BEDC-437C-84AC-FD9BD62AD777}"/>
              </a:ext>
            </a:extLst>
          </p:cNvPr>
          <p:cNvPicPr>
            <a:picLocks noChangeAspect="1"/>
          </p:cNvPicPr>
          <p:nvPr/>
        </p:nvPicPr>
        <p:blipFill rotWithShape="1">
          <a:blip r:embed="rId2">
            <a:extLst>
              <a:ext uri="{28A0092B-C50C-407E-A947-70E740481C1C}">
                <a14:useLocalDpi xmlns:a14="http://schemas.microsoft.com/office/drawing/2010/main" val="0"/>
              </a:ext>
            </a:extLst>
          </a:blip>
          <a:srcRect l="34771" t="26908" r="-1" b="31207"/>
          <a:stretch/>
        </p:blipFill>
        <p:spPr>
          <a:xfrm>
            <a:off x="34939704" y="3803954"/>
            <a:ext cx="8738133" cy="1598840"/>
          </a:xfrm>
          <a:prstGeom prst="rect">
            <a:avLst/>
          </a:prstGeom>
        </p:spPr>
      </p:pic>
      <p:pic>
        <p:nvPicPr>
          <p:cNvPr id="7" name="Picture 6">
            <a:extLst>
              <a:ext uri="{FF2B5EF4-FFF2-40B4-BE49-F238E27FC236}">
                <a16:creationId xmlns:a16="http://schemas.microsoft.com/office/drawing/2014/main" id="{DB85B061-BB1E-46C1-B90F-CEAB41F380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24183" y="1846123"/>
            <a:ext cx="10150528" cy="3124107"/>
          </a:xfrm>
          <a:prstGeom prst="rect">
            <a:avLst/>
          </a:prstGeom>
        </p:spPr>
      </p:pic>
      <p:pic>
        <p:nvPicPr>
          <p:cNvPr id="30" name="Picture 29">
            <a:extLst>
              <a:ext uri="{FF2B5EF4-FFF2-40B4-BE49-F238E27FC236}">
                <a16:creationId xmlns:a16="http://schemas.microsoft.com/office/drawing/2014/main" id="{C83D7950-78BD-4E08-878E-BB70AC43FB88}"/>
              </a:ext>
            </a:extLst>
          </p:cNvPr>
          <p:cNvPicPr>
            <a:picLocks noChangeAspect="1"/>
          </p:cNvPicPr>
          <p:nvPr/>
        </p:nvPicPr>
        <p:blipFill rotWithShape="1">
          <a:blip r:embed="rId4">
            <a:extLst>
              <a:ext uri="{28A0092B-C50C-407E-A947-70E740481C1C}">
                <a14:useLocalDpi xmlns:a14="http://schemas.microsoft.com/office/drawing/2010/main" val="0"/>
              </a:ext>
            </a:extLst>
          </a:blip>
          <a:srcRect l="31030" t="12414" r="31747" b="11103"/>
          <a:stretch/>
        </p:blipFill>
        <p:spPr>
          <a:xfrm>
            <a:off x="30380263" y="382968"/>
            <a:ext cx="4258101" cy="4582317"/>
          </a:xfrm>
          <a:prstGeom prst="rect">
            <a:avLst/>
          </a:prstGeom>
        </p:spPr>
      </p:pic>
      <p:sp>
        <p:nvSpPr>
          <p:cNvPr id="83" name="TextBox 82">
            <a:extLst>
              <a:ext uri="{FF2B5EF4-FFF2-40B4-BE49-F238E27FC236}">
                <a16:creationId xmlns:a16="http://schemas.microsoft.com/office/drawing/2014/main" id="{AC15C0CE-FB79-40A6-BBB7-9F93B0280706}"/>
              </a:ext>
            </a:extLst>
          </p:cNvPr>
          <p:cNvSpPr txBox="1"/>
          <p:nvPr/>
        </p:nvSpPr>
        <p:spPr>
          <a:xfrm>
            <a:off x="522511" y="2449625"/>
            <a:ext cx="18294878" cy="3170099"/>
          </a:xfrm>
          <a:prstGeom prst="rect">
            <a:avLst/>
          </a:prstGeom>
          <a:noFill/>
        </p:spPr>
        <p:txBody>
          <a:bodyPr wrap="square" rtlCol="0">
            <a:spAutoFit/>
          </a:bodyPr>
          <a:lstStyle/>
          <a:p>
            <a:r>
              <a:rPr lang="en-US" sz="4000" dirty="0">
                <a:solidFill>
                  <a:schemeClr val="bg1"/>
                </a:solidFill>
                <a:latin typeface="Akzidenz Grotesk BE Bold" panose="020B0500000000000000"/>
              </a:rPr>
              <a:t>Teams:	Applesauce 		: </a:t>
            </a:r>
            <a:r>
              <a:rPr lang="en-US" sz="4000" dirty="0" err="1">
                <a:solidFill>
                  <a:schemeClr val="bg1"/>
                </a:solidFill>
                <a:latin typeface="Akzidenz Grotesk BE Bold" panose="020B0500000000000000"/>
              </a:rPr>
              <a:t>Biola</a:t>
            </a:r>
            <a:r>
              <a:rPr lang="en-US" sz="4000" dirty="0">
                <a:solidFill>
                  <a:schemeClr val="bg1"/>
                </a:solidFill>
                <a:latin typeface="Akzidenz Grotesk BE Bold" panose="020B0500000000000000"/>
              </a:rPr>
              <a:t> </a:t>
            </a:r>
            <a:r>
              <a:rPr lang="en-US" sz="4000" dirty="0" err="1">
                <a:solidFill>
                  <a:schemeClr val="bg1"/>
                </a:solidFill>
                <a:latin typeface="Akzidenz Grotesk BE Bold" panose="020B0500000000000000"/>
              </a:rPr>
              <a:t>Makinde</a:t>
            </a:r>
            <a:r>
              <a:rPr lang="en-US" sz="4000" dirty="0">
                <a:solidFill>
                  <a:schemeClr val="bg1"/>
                </a:solidFill>
                <a:latin typeface="Akzidenz Grotesk BE Bold" panose="020B0500000000000000"/>
              </a:rPr>
              <a:t>, Suchitra Dara</a:t>
            </a:r>
            <a:br>
              <a:rPr lang="en-US" sz="4000" dirty="0">
                <a:solidFill>
                  <a:schemeClr val="bg1"/>
                </a:solidFill>
                <a:latin typeface="Akzidenz Grotesk BE Bold" panose="020B0500000000000000"/>
              </a:rPr>
            </a:br>
            <a:r>
              <a:rPr lang="en-US" sz="4000" dirty="0">
                <a:solidFill>
                  <a:schemeClr val="bg1"/>
                </a:solidFill>
                <a:latin typeface="Akzidenz Grotesk BE Bold" panose="020B0500000000000000"/>
              </a:rPr>
              <a:t>				Purple			  		: Rocio Robles, Natalie Carrillo</a:t>
            </a:r>
            <a:br>
              <a:rPr lang="en-US" sz="4000" dirty="0">
                <a:solidFill>
                  <a:schemeClr val="bg1"/>
                </a:solidFill>
                <a:latin typeface="Akzidenz Grotesk BE Bold" panose="020B0500000000000000"/>
              </a:rPr>
            </a:br>
            <a:r>
              <a:rPr lang="en-US" sz="4000" dirty="0">
                <a:solidFill>
                  <a:schemeClr val="bg1"/>
                </a:solidFill>
                <a:latin typeface="Akzidenz Grotesk BE Bold" panose="020B0500000000000000"/>
              </a:rPr>
              <a:t>				Detective Cells	: Arlette Martinez, Christopher </a:t>
            </a:r>
            <a:r>
              <a:rPr lang="en-US" sz="4000" dirty="0" err="1">
                <a:solidFill>
                  <a:schemeClr val="bg1"/>
                </a:solidFill>
                <a:latin typeface="Akzidenz Grotesk BE Bold" panose="020B0500000000000000"/>
              </a:rPr>
              <a:t>Chuc</a:t>
            </a:r>
            <a:br>
              <a:rPr lang="en-US" sz="4000" dirty="0">
                <a:solidFill>
                  <a:schemeClr val="bg1"/>
                </a:solidFill>
                <a:latin typeface="Akzidenz Grotesk BE Bold" panose="020B0500000000000000"/>
              </a:rPr>
            </a:br>
            <a:r>
              <a:rPr lang="en-US" sz="4000" dirty="0">
                <a:solidFill>
                  <a:schemeClr val="bg1"/>
                </a:solidFill>
                <a:latin typeface="Akzidenz Grotesk BE Bold" panose="020B0500000000000000"/>
              </a:rPr>
              <a:t>				Tuff 						: </a:t>
            </a:r>
            <a:r>
              <a:rPr lang="en-US" sz="4000" dirty="0" err="1">
                <a:solidFill>
                  <a:schemeClr val="bg1"/>
                </a:solidFill>
                <a:latin typeface="Akzidenz Grotesk BE Bold" panose="020B0500000000000000"/>
              </a:rPr>
              <a:t>Tranis</a:t>
            </a:r>
            <a:r>
              <a:rPr lang="en-US" sz="4000" dirty="0">
                <a:solidFill>
                  <a:schemeClr val="bg1"/>
                </a:solidFill>
                <a:latin typeface="Akzidenz Grotesk BE Bold" panose="020B0500000000000000"/>
              </a:rPr>
              <a:t> Nguyen, Josh Villa, Andrea Gomez</a:t>
            </a:r>
          </a:p>
          <a:p>
            <a:endParaRPr lang="en-US" sz="4000" dirty="0">
              <a:solidFill>
                <a:schemeClr val="bg1"/>
              </a:solidFill>
              <a:latin typeface="Akzidenz Grotesk BE Bold" panose="020B0500000000000000"/>
            </a:endParaRPr>
          </a:p>
        </p:txBody>
      </p:sp>
      <p:sp>
        <p:nvSpPr>
          <p:cNvPr id="1027" name="TextBox 1026">
            <a:extLst>
              <a:ext uri="{FF2B5EF4-FFF2-40B4-BE49-F238E27FC236}">
                <a16:creationId xmlns:a16="http://schemas.microsoft.com/office/drawing/2014/main" id="{2DCC83AC-A73B-4C4D-BC26-9C16EF044A85}"/>
              </a:ext>
            </a:extLst>
          </p:cNvPr>
          <p:cNvSpPr txBox="1"/>
          <p:nvPr/>
        </p:nvSpPr>
        <p:spPr>
          <a:xfrm>
            <a:off x="30379553" y="29067148"/>
            <a:ext cx="12801601" cy="861774"/>
          </a:xfrm>
          <a:prstGeom prst="rect">
            <a:avLst/>
          </a:prstGeom>
          <a:noFill/>
        </p:spPr>
        <p:txBody>
          <a:bodyPr wrap="square" lIns="182880" tIns="182880" rIns="182880" bIns="182880" rtlCol="0">
            <a:spAutoFit/>
          </a:bodyPr>
          <a:lstStyle>
            <a:defPPr>
              <a:defRPr lang="en-US"/>
            </a:defPPr>
            <a:lvl1pPr marL="457200" indent="-457200" algn="just">
              <a:buFont typeface="Arial" panose="020B0604020202020204" pitchFamily="34" charset="0"/>
              <a:buChar char="•"/>
              <a:defRPr sz="3200">
                <a:latin typeface="Akzidenz Grotesk BE" panose="020B0500000000000000" pitchFamily="34" charset="0"/>
              </a:defRPr>
            </a:lvl1pPr>
          </a:lstStyle>
          <a:p>
            <a:pPr marL="0" indent="0">
              <a:buNone/>
            </a:pPr>
            <a:r>
              <a:rPr lang="en-US" dirty="0"/>
              <a:t>Each team</a:t>
            </a:r>
          </a:p>
        </p:txBody>
      </p:sp>
      <p:sp>
        <p:nvSpPr>
          <p:cNvPr id="152" name="Round Diagonal Corner Rectangle 24">
            <a:extLst>
              <a:ext uri="{FF2B5EF4-FFF2-40B4-BE49-F238E27FC236}">
                <a16:creationId xmlns:a16="http://schemas.microsoft.com/office/drawing/2014/main" id="{F6B7778B-32EC-47EC-B1C6-CFCC3DC516CE}"/>
              </a:ext>
            </a:extLst>
          </p:cNvPr>
          <p:cNvSpPr/>
          <p:nvPr/>
        </p:nvSpPr>
        <p:spPr>
          <a:xfrm>
            <a:off x="15666027" y="23149730"/>
            <a:ext cx="12801600" cy="1371600"/>
          </a:xfrm>
          <a:prstGeom prst="round2DiagRect">
            <a:avLst/>
          </a:prstGeom>
          <a:solidFill>
            <a:srgbClr val="007864"/>
          </a:solidFill>
          <a:effectLst>
            <a:outerShdw blurRad="12700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400" dirty="0">
                <a:latin typeface="Akzidenz Grotesk BE Bold" panose="020B0500000000000000" pitchFamily="34" charset="0"/>
              </a:rPr>
              <a:t>Feature Generation</a:t>
            </a:r>
          </a:p>
        </p:txBody>
      </p:sp>
      <p:grpSp>
        <p:nvGrpSpPr>
          <p:cNvPr id="1042" name="Group 1041">
            <a:extLst>
              <a:ext uri="{FF2B5EF4-FFF2-40B4-BE49-F238E27FC236}">
                <a16:creationId xmlns:a16="http://schemas.microsoft.com/office/drawing/2014/main" id="{02E3F75E-4C94-4DEF-BB32-F69FB91228F1}"/>
              </a:ext>
            </a:extLst>
          </p:cNvPr>
          <p:cNvGrpSpPr/>
          <p:nvPr/>
        </p:nvGrpSpPr>
        <p:grpSpPr>
          <a:xfrm>
            <a:off x="1409309" y="14803338"/>
            <a:ext cx="11925588" cy="14263810"/>
            <a:chOff x="2024351" y="14803338"/>
            <a:chExt cx="11925588" cy="14263810"/>
          </a:xfrm>
        </p:grpSpPr>
        <p:sp>
          <p:nvSpPr>
            <p:cNvPr id="47" name="Rectangle 46">
              <a:extLst>
                <a:ext uri="{FF2B5EF4-FFF2-40B4-BE49-F238E27FC236}">
                  <a16:creationId xmlns:a16="http://schemas.microsoft.com/office/drawing/2014/main" id="{E334A77E-215D-424A-AFF7-308736761830}"/>
                </a:ext>
              </a:extLst>
            </p:cNvPr>
            <p:cNvSpPr/>
            <p:nvPr/>
          </p:nvSpPr>
          <p:spPr>
            <a:xfrm>
              <a:off x="2024351" y="23614447"/>
              <a:ext cx="11887200" cy="2640464"/>
            </a:xfrm>
            <a:prstGeom prst="rect">
              <a:avLst/>
            </a:prstGeom>
            <a:solidFill>
              <a:srgbClr val="FFFF00">
                <a:alpha val="3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7EBA026C-0614-4798-9FE2-362737C83C1C}"/>
                </a:ext>
              </a:extLst>
            </p:cNvPr>
            <p:cNvSpPr/>
            <p:nvPr/>
          </p:nvSpPr>
          <p:spPr>
            <a:xfrm>
              <a:off x="2024351" y="14803338"/>
              <a:ext cx="11887200" cy="8124662"/>
            </a:xfrm>
            <a:prstGeom prst="rect">
              <a:avLst/>
            </a:prstGeom>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p>
          </p:txBody>
        </p:sp>
        <p:sp>
          <p:nvSpPr>
            <p:cNvPr id="32" name="Flowchart: Magnetic Disk 31">
              <a:extLst>
                <a:ext uri="{FF2B5EF4-FFF2-40B4-BE49-F238E27FC236}">
                  <a16:creationId xmlns:a16="http://schemas.microsoft.com/office/drawing/2014/main" id="{C767C93B-DFA4-4087-9D0C-35B1835C1FD2}"/>
                </a:ext>
              </a:extLst>
            </p:cNvPr>
            <p:cNvSpPr/>
            <p:nvPr/>
          </p:nvSpPr>
          <p:spPr>
            <a:xfrm>
              <a:off x="2433422" y="24092258"/>
              <a:ext cx="3561348" cy="1828800"/>
            </a:xfrm>
            <a:prstGeom prst="flowChartMagneticDisk">
              <a:avLst/>
            </a:prstGeom>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Akzidenz Grotesk BE Bold" panose="020B0500000000000000" pitchFamily="34" charset="0"/>
                </a:rPr>
                <a:t>Database of Microscopy Images</a:t>
              </a:r>
            </a:p>
          </p:txBody>
        </p:sp>
        <p:cxnSp>
          <p:nvCxnSpPr>
            <p:cNvPr id="34" name="Straight Connector 33">
              <a:extLst>
                <a:ext uri="{FF2B5EF4-FFF2-40B4-BE49-F238E27FC236}">
                  <a16:creationId xmlns:a16="http://schemas.microsoft.com/office/drawing/2014/main" id="{1974316F-6BF1-4892-9BF9-E72A4D2DBE66}"/>
                </a:ext>
              </a:extLst>
            </p:cNvPr>
            <p:cNvCxnSpPr>
              <a:cxnSpLocks/>
              <a:endCxn id="32" idx="1"/>
            </p:cNvCxnSpPr>
            <p:nvPr/>
          </p:nvCxnSpPr>
          <p:spPr>
            <a:xfrm flipH="1">
              <a:off x="4214096" y="23003448"/>
              <a:ext cx="9697455" cy="1088810"/>
            </a:xfrm>
            <a:prstGeom prst="line">
              <a:avLst/>
            </a:prstGeom>
            <a:ln w="635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5C9858AA-6A3B-4B46-9952-BDD1CC43DBBB}"/>
                </a:ext>
              </a:extLst>
            </p:cNvPr>
            <p:cNvCxnSpPr>
              <a:cxnSpLocks/>
              <a:endCxn id="32" idx="1"/>
            </p:cNvCxnSpPr>
            <p:nvPr/>
          </p:nvCxnSpPr>
          <p:spPr>
            <a:xfrm>
              <a:off x="2024351" y="23003448"/>
              <a:ext cx="2189745" cy="1088810"/>
            </a:xfrm>
            <a:prstGeom prst="line">
              <a:avLst/>
            </a:prstGeom>
            <a:ln w="635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1E78CB3E-D4DD-4FAA-AB3D-FA473A72FE05}"/>
                </a:ext>
              </a:extLst>
            </p:cNvPr>
            <p:cNvCxnSpPr>
              <a:cxnSpLocks/>
              <a:stCxn id="32" idx="4"/>
              <a:endCxn id="39" idx="1"/>
            </p:cNvCxnSpPr>
            <p:nvPr/>
          </p:nvCxnSpPr>
          <p:spPr>
            <a:xfrm>
              <a:off x="5994770" y="25006658"/>
              <a:ext cx="1052215" cy="0"/>
            </a:xfrm>
            <a:prstGeom prst="straightConnector1">
              <a:avLst/>
            </a:prstGeom>
            <a:ln w="635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39" name="Rectangle: Rounded Corners 38">
              <a:extLst>
                <a:ext uri="{FF2B5EF4-FFF2-40B4-BE49-F238E27FC236}">
                  <a16:creationId xmlns:a16="http://schemas.microsoft.com/office/drawing/2014/main" id="{E038E284-D52B-455B-862E-1255548A1ED6}"/>
                </a:ext>
              </a:extLst>
            </p:cNvPr>
            <p:cNvSpPr/>
            <p:nvPr/>
          </p:nvSpPr>
          <p:spPr>
            <a:xfrm>
              <a:off x="7046985" y="24320858"/>
              <a:ext cx="2791326" cy="1371600"/>
            </a:xfrm>
            <a:prstGeom prst="roundRect">
              <a:avLst/>
            </a:prstGeom>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Akzidenz Grotesk BE Bold" panose="020B0500000000000000"/>
                </a:rPr>
                <a:t>Feature Extraction</a:t>
              </a:r>
            </a:p>
          </p:txBody>
        </p:sp>
        <p:sp>
          <p:nvSpPr>
            <p:cNvPr id="43" name="Rectangle: Rounded Corners 42">
              <a:extLst>
                <a:ext uri="{FF2B5EF4-FFF2-40B4-BE49-F238E27FC236}">
                  <a16:creationId xmlns:a16="http://schemas.microsoft.com/office/drawing/2014/main" id="{150BBDB8-93FC-4937-B7E5-8F5831A6F891}"/>
                </a:ext>
              </a:extLst>
            </p:cNvPr>
            <p:cNvSpPr/>
            <p:nvPr/>
          </p:nvSpPr>
          <p:spPr>
            <a:xfrm>
              <a:off x="10890526" y="24319034"/>
              <a:ext cx="2791326" cy="1371600"/>
            </a:xfrm>
            <a:prstGeom prst="roundRect">
              <a:avLst/>
            </a:prstGeom>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Akzidenz Grotesk BE Bold" panose="020B0500000000000000"/>
                </a:rPr>
                <a:t>Train Classifier</a:t>
              </a:r>
            </a:p>
          </p:txBody>
        </p:sp>
        <p:cxnSp>
          <p:nvCxnSpPr>
            <p:cNvPr id="44" name="Straight Arrow Connector 43">
              <a:extLst>
                <a:ext uri="{FF2B5EF4-FFF2-40B4-BE49-F238E27FC236}">
                  <a16:creationId xmlns:a16="http://schemas.microsoft.com/office/drawing/2014/main" id="{3DA9B2B8-12B3-404D-AED4-4813F301A2E2}"/>
                </a:ext>
              </a:extLst>
            </p:cNvPr>
            <p:cNvCxnSpPr>
              <a:cxnSpLocks/>
              <a:stCxn id="39" idx="3"/>
              <a:endCxn id="43" idx="1"/>
            </p:cNvCxnSpPr>
            <p:nvPr/>
          </p:nvCxnSpPr>
          <p:spPr>
            <a:xfrm flipV="1">
              <a:off x="9838311" y="25004834"/>
              <a:ext cx="1052215" cy="1824"/>
            </a:xfrm>
            <a:prstGeom prst="straightConnector1">
              <a:avLst/>
            </a:prstGeom>
            <a:ln w="635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6304C721-1B42-4F01-8D14-9CE6CC737D97}"/>
                </a:ext>
              </a:extLst>
            </p:cNvPr>
            <p:cNvSpPr txBox="1"/>
            <p:nvPr/>
          </p:nvSpPr>
          <p:spPr>
            <a:xfrm>
              <a:off x="12469138" y="23658811"/>
              <a:ext cx="1312347" cy="584775"/>
            </a:xfrm>
            <a:prstGeom prst="rect">
              <a:avLst/>
            </a:prstGeom>
            <a:noFill/>
          </p:spPr>
          <p:txBody>
            <a:bodyPr wrap="none" rtlCol="0">
              <a:spAutoFit/>
            </a:bodyPr>
            <a:lstStyle/>
            <a:p>
              <a:r>
                <a:rPr lang="en-US" sz="3200" dirty="0">
                  <a:latin typeface="Akzidenz Grotesk BE Bold" panose="020B0500000000000000"/>
                </a:rPr>
                <a:t>Offline</a:t>
              </a:r>
            </a:p>
          </p:txBody>
        </p:sp>
        <p:sp>
          <p:nvSpPr>
            <p:cNvPr id="58" name="Rectangle 57">
              <a:extLst>
                <a:ext uri="{FF2B5EF4-FFF2-40B4-BE49-F238E27FC236}">
                  <a16:creationId xmlns:a16="http://schemas.microsoft.com/office/drawing/2014/main" id="{FD390392-F352-456D-A946-0E01A31C80CD}"/>
                </a:ext>
              </a:extLst>
            </p:cNvPr>
            <p:cNvSpPr/>
            <p:nvPr/>
          </p:nvSpPr>
          <p:spPr>
            <a:xfrm>
              <a:off x="2206517" y="26630919"/>
              <a:ext cx="2585097" cy="24362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New Image</a:t>
              </a:r>
            </a:p>
          </p:txBody>
        </p:sp>
        <p:sp>
          <p:nvSpPr>
            <p:cNvPr id="59" name="Rectangle: Rounded Corners 58">
              <a:extLst>
                <a:ext uri="{FF2B5EF4-FFF2-40B4-BE49-F238E27FC236}">
                  <a16:creationId xmlns:a16="http://schemas.microsoft.com/office/drawing/2014/main" id="{F54B9AAE-D82D-45AF-B8BB-DC17A3FA4BD1}"/>
                </a:ext>
              </a:extLst>
            </p:cNvPr>
            <p:cNvSpPr/>
            <p:nvPr/>
          </p:nvSpPr>
          <p:spPr>
            <a:xfrm>
              <a:off x="5042582" y="26955778"/>
              <a:ext cx="2791326" cy="1371600"/>
            </a:xfrm>
            <a:prstGeom prst="roundRect">
              <a:avLst/>
            </a:prstGeom>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Akzidenz Grotesk BE Bold" panose="020B0500000000000000"/>
                </a:rPr>
                <a:t>Feature Extraction</a:t>
              </a:r>
            </a:p>
          </p:txBody>
        </p:sp>
        <p:sp>
          <p:nvSpPr>
            <p:cNvPr id="60" name="Rectangle: Rounded Corners 59">
              <a:extLst>
                <a:ext uri="{FF2B5EF4-FFF2-40B4-BE49-F238E27FC236}">
                  <a16:creationId xmlns:a16="http://schemas.microsoft.com/office/drawing/2014/main" id="{0E2736C8-2AE0-4D69-8E03-C355F62A2EC7}"/>
                </a:ext>
              </a:extLst>
            </p:cNvPr>
            <p:cNvSpPr/>
            <p:nvPr/>
          </p:nvSpPr>
          <p:spPr>
            <a:xfrm>
              <a:off x="8084876" y="26978301"/>
              <a:ext cx="2791326" cy="1371600"/>
            </a:xfrm>
            <a:prstGeom prst="roundRect">
              <a:avLst/>
            </a:prstGeom>
            <a:ln w="635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latin typeface="Akzidenz Grotesk BE Bold" panose="020B0500000000000000"/>
                </a:rPr>
                <a:t>Evaluate Classifier</a:t>
              </a:r>
            </a:p>
          </p:txBody>
        </p:sp>
        <p:cxnSp>
          <p:nvCxnSpPr>
            <p:cNvPr id="61" name="Straight Arrow Connector 60">
              <a:extLst>
                <a:ext uri="{FF2B5EF4-FFF2-40B4-BE49-F238E27FC236}">
                  <a16:creationId xmlns:a16="http://schemas.microsoft.com/office/drawing/2014/main" id="{CE331304-BC20-48BF-9A41-EE0F5E1D41B5}"/>
                </a:ext>
              </a:extLst>
            </p:cNvPr>
            <p:cNvCxnSpPr>
              <a:cxnSpLocks/>
              <a:endCxn id="59" idx="1"/>
            </p:cNvCxnSpPr>
            <p:nvPr/>
          </p:nvCxnSpPr>
          <p:spPr>
            <a:xfrm>
              <a:off x="4753514" y="27641578"/>
              <a:ext cx="289068" cy="0"/>
            </a:xfrm>
            <a:prstGeom prst="straightConnector1">
              <a:avLst/>
            </a:prstGeom>
            <a:ln w="635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D026EFED-529E-4914-92E0-BB32B038BF23}"/>
                </a:ext>
              </a:extLst>
            </p:cNvPr>
            <p:cNvCxnSpPr>
              <a:cxnSpLocks/>
              <a:stCxn id="59" idx="3"/>
              <a:endCxn id="60" idx="1"/>
            </p:cNvCxnSpPr>
            <p:nvPr/>
          </p:nvCxnSpPr>
          <p:spPr>
            <a:xfrm>
              <a:off x="7833908" y="27641578"/>
              <a:ext cx="250968" cy="22523"/>
            </a:xfrm>
            <a:prstGeom prst="straightConnector1">
              <a:avLst/>
            </a:prstGeom>
            <a:ln w="635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3D699333-6DB9-4233-9ED4-05234F300FDC}"/>
                </a:ext>
              </a:extLst>
            </p:cNvPr>
            <p:cNvSpPr/>
            <p:nvPr/>
          </p:nvSpPr>
          <p:spPr>
            <a:xfrm>
              <a:off x="11144288" y="26938886"/>
              <a:ext cx="2805651"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There is Cancer!</a:t>
              </a:r>
            </a:p>
          </p:txBody>
        </p:sp>
        <p:cxnSp>
          <p:nvCxnSpPr>
            <p:cNvPr id="69" name="Straight Arrow Connector 68">
              <a:extLst>
                <a:ext uri="{FF2B5EF4-FFF2-40B4-BE49-F238E27FC236}">
                  <a16:creationId xmlns:a16="http://schemas.microsoft.com/office/drawing/2014/main" id="{B7D1F69F-E07A-40C5-A0C0-530195F8304F}"/>
                </a:ext>
              </a:extLst>
            </p:cNvPr>
            <p:cNvCxnSpPr>
              <a:cxnSpLocks/>
              <a:stCxn id="60" idx="3"/>
              <a:endCxn id="68" idx="1"/>
            </p:cNvCxnSpPr>
            <p:nvPr/>
          </p:nvCxnSpPr>
          <p:spPr>
            <a:xfrm flipV="1">
              <a:off x="10876202" y="27624686"/>
              <a:ext cx="268086" cy="39415"/>
            </a:xfrm>
            <a:prstGeom prst="straightConnector1">
              <a:avLst/>
            </a:prstGeom>
            <a:ln w="635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73" name="Connector: Elbow 72">
              <a:extLst>
                <a:ext uri="{FF2B5EF4-FFF2-40B4-BE49-F238E27FC236}">
                  <a16:creationId xmlns:a16="http://schemas.microsoft.com/office/drawing/2014/main" id="{3476FF5F-6F45-4ABC-A5EA-DE371932B1E7}"/>
                </a:ext>
              </a:extLst>
            </p:cNvPr>
            <p:cNvCxnSpPr>
              <a:stCxn id="43" idx="2"/>
              <a:endCxn id="60" idx="0"/>
            </p:cNvCxnSpPr>
            <p:nvPr/>
          </p:nvCxnSpPr>
          <p:spPr>
            <a:xfrm rot="5400000">
              <a:off x="10239531" y="24931642"/>
              <a:ext cx="1287667" cy="2805650"/>
            </a:xfrm>
            <a:prstGeom prst="bentConnector3">
              <a:avLst>
                <a:gd name="adj1" fmla="val 33726"/>
              </a:avLst>
            </a:prstGeom>
            <a:ln w="635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95" name="TextBox 94">
              <a:extLst>
                <a:ext uri="{FF2B5EF4-FFF2-40B4-BE49-F238E27FC236}">
                  <a16:creationId xmlns:a16="http://schemas.microsoft.com/office/drawing/2014/main" id="{3A713485-2624-441C-A533-AB65C0449133}"/>
                </a:ext>
              </a:extLst>
            </p:cNvPr>
            <p:cNvSpPr txBox="1"/>
            <p:nvPr/>
          </p:nvSpPr>
          <p:spPr>
            <a:xfrm>
              <a:off x="2728276" y="26313923"/>
              <a:ext cx="1663982" cy="369332"/>
            </a:xfrm>
            <a:prstGeom prst="rect">
              <a:avLst/>
            </a:prstGeom>
            <a:noFill/>
          </p:spPr>
          <p:txBody>
            <a:bodyPr wrap="none" rtlCol="0">
              <a:spAutoFit/>
            </a:bodyPr>
            <a:lstStyle/>
            <a:p>
              <a:r>
                <a:rPr lang="en-US" b="1" dirty="0">
                  <a:latin typeface="Akzidenz Grotesk BE Bold" panose="020B0500000000000000"/>
                </a:rPr>
                <a:t>New Patient (?)</a:t>
              </a:r>
            </a:p>
          </p:txBody>
        </p:sp>
        <p:sp>
          <p:nvSpPr>
            <p:cNvPr id="96" name="TextBox 95">
              <a:extLst>
                <a:ext uri="{FF2B5EF4-FFF2-40B4-BE49-F238E27FC236}">
                  <a16:creationId xmlns:a16="http://schemas.microsoft.com/office/drawing/2014/main" id="{FB13C738-3703-4F0E-8798-F1959F6E4A39}"/>
                </a:ext>
              </a:extLst>
            </p:cNvPr>
            <p:cNvSpPr txBox="1"/>
            <p:nvPr/>
          </p:nvSpPr>
          <p:spPr>
            <a:xfrm>
              <a:off x="11557290" y="26571379"/>
              <a:ext cx="1866858" cy="369332"/>
            </a:xfrm>
            <a:prstGeom prst="rect">
              <a:avLst/>
            </a:prstGeom>
            <a:noFill/>
          </p:spPr>
          <p:txBody>
            <a:bodyPr wrap="none" rtlCol="0">
              <a:spAutoFit/>
            </a:bodyPr>
            <a:lstStyle/>
            <a:p>
              <a:r>
                <a:rPr lang="en-US" b="1" dirty="0">
                  <a:latin typeface="Akzidenz Grotesk BE Bold" panose="020B0500000000000000"/>
                </a:rPr>
                <a:t>Cancer Prediction</a:t>
              </a:r>
            </a:p>
          </p:txBody>
        </p:sp>
        <p:sp>
          <p:nvSpPr>
            <p:cNvPr id="6" name="Rectangle 5">
              <a:extLst>
                <a:ext uri="{FF2B5EF4-FFF2-40B4-BE49-F238E27FC236}">
                  <a16:creationId xmlns:a16="http://schemas.microsoft.com/office/drawing/2014/main" id="{D3D309F1-BBB9-4A80-A2B9-5DB9704F35CC}"/>
                </a:ext>
              </a:extLst>
            </p:cNvPr>
            <p:cNvSpPr/>
            <p:nvPr/>
          </p:nvSpPr>
          <p:spPr>
            <a:xfrm>
              <a:off x="2206517" y="15833555"/>
              <a:ext cx="5651454" cy="6915736"/>
            </a:xfrm>
            <a:prstGeom prst="rect">
              <a:avLst/>
            </a:prstGeom>
            <a:solidFill>
              <a:schemeClr val="bg1"/>
            </a:solid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153">
              <a:extLst>
                <a:ext uri="{FF2B5EF4-FFF2-40B4-BE49-F238E27FC236}">
                  <a16:creationId xmlns:a16="http://schemas.microsoft.com/office/drawing/2014/main" id="{C2EA8D81-D05B-4CDB-A0C7-E7E3733DBEB5}"/>
                </a:ext>
              </a:extLst>
            </p:cNvPr>
            <p:cNvSpPr/>
            <p:nvPr/>
          </p:nvSpPr>
          <p:spPr>
            <a:xfrm>
              <a:off x="8084876" y="15833554"/>
              <a:ext cx="5651454" cy="6915736"/>
            </a:xfrm>
            <a:prstGeom prst="rect">
              <a:avLst/>
            </a:prstGeom>
            <a:solidFill>
              <a:schemeClr val="bg1"/>
            </a:solidFill>
            <a:ln w="635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915BBB3A-36F3-4546-93E4-2866B77EC7B0}"/>
                </a:ext>
              </a:extLst>
            </p:cNvPr>
            <p:cNvPicPr>
              <a:picLocks noChangeAspect="1"/>
            </p:cNvPicPr>
            <p:nvPr/>
          </p:nvPicPr>
          <p:blipFill rotWithShape="1">
            <a:blip r:embed="rId5">
              <a:extLst>
                <a:ext uri="{28A0092B-C50C-407E-A947-70E740481C1C}">
                  <a14:useLocalDpi xmlns:a14="http://schemas.microsoft.com/office/drawing/2010/main" val="0"/>
                </a:ext>
              </a:extLst>
            </a:blip>
            <a:srcRect l="32246" t="18968" r="32756" b="37426"/>
            <a:stretch/>
          </p:blipFill>
          <p:spPr>
            <a:xfrm>
              <a:off x="4380861" y="16161333"/>
              <a:ext cx="1356554" cy="1371600"/>
            </a:xfrm>
            <a:prstGeom prst="rect">
              <a:avLst/>
            </a:prstGeom>
          </p:spPr>
        </p:pic>
        <p:pic>
          <p:nvPicPr>
            <p:cNvPr id="15" name="Picture 14">
              <a:extLst>
                <a:ext uri="{FF2B5EF4-FFF2-40B4-BE49-F238E27FC236}">
                  <a16:creationId xmlns:a16="http://schemas.microsoft.com/office/drawing/2014/main" id="{33B485E0-A198-4C4E-BD21-4846C32BC1AA}"/>
                </a:ext>
              </a:extLst>
            </p:cNvPr>
            <p:cNvPicPr>
              <a:picLocks noChangeAspect="1"/>
            </p:cNvPicPr>
            <p:nvPr/>
          </p:nvPicPr>
          <p:blipFill rotWithShape="1">
            <a:blip r:embed="rId6">
              <a:extLst>
                <a:ext uri="{28A0092B-C50C-407E-A947-70E740481C1C}">
                  <a14:useLocalDpi xmlns:a14="http://schemas.microsoft.com/office/drawing/2010/main" val="0"/>
                </a:ext>
              </a:extLst>
            </a:blip>
            <a:srcRect l="34059" t="23264" r="29585" b="34059"/>
            <a:stretch/>
          </p:blipFill>
          <p:spPr>
            <a:xfrm>
              <a:off x="4284281" y="17758062"/>
              <a:ext cx="1639470" cy="1371600"/>
            </a:xfrm>
            <a:prstGeom prst="rect">
              <a:avLst/>
            </a:prstGeom>
          </p:spPr>
        </p:pic>
        <p:pic>
          <p:nvPicPr>
            <p:cNvPr id="18" name="Picture 17">
              <a:extLst>
                <a:ext uri="{FF2B5EF4-FFF2-40B4-BE49-F238E27FC236}">
                  <a16:creationId xmlns:a16="http://schemas.microsoft.com/office/drawing/2014/main" id="{A707BF6A-B5C2-499C-9D61-95124EBD9F6D}"/>
                </a:ext>
              </a:extLst>
            </p:cNvPr>
            <p:cNvPicPr>
              <a:picLocks noChangeAspect="1"/>
            </p:cNvPicPr>
            <p:nvPr/>
          </p:nvPicPr>
          <p:blipFill rotWithShape="1">
            <a:blip r:embed="rId7">
              <a:extLst>
                <a:ext uri="{28A0092B-C50C-407E-A947-70E740481C1C}">
                  <a14:useLocalDpi xmlns:a14="http://schemas.microsoft.com/office/drawing/2010/main" val="0"/>
                </a:ext>
              </a:extLst>
            </a:blip>
            <a:srcRect l="32569" t="16151" r="33800" b="34825"/>
            <a:stretch/>
          </p:blipFill>
          <p:spPr>
            <a:xfrm>
              <a:off x="2551817" y="16132202"/>
              <a:ext cx="1363429" cy="1371600"/>
            </a:xfrm>
            <a:prstGeom prst="rect">
              <a:avLst/>
            </a:prstGeom>
          </p:spPr>
        </p:pic>
        <p:pic>
          <p:nvPicPr>
            <p:cNvPr id="22" name="Picture 21">
              <a:extLst>
                <a:ext uri="{FF2B5EF4-FFF2-40B4-BE49-F238E27FC236}">
                  <a16:creationId xmlns:a16="http://schemas.microsoft.com/office/drawing/2014/main" id="{B125B7B1-D6DA-4FB9-9FCB-5F7414364600}"/>
                </a:ext>
              </a:extLst>
            </p:cNvPr>
            <p:cNvPicPr>
              <a:picLocks noChangeAspect="1"/>
            </p:cNvPicPr>
            <p:nvPr/>
          </p:nvPicPr>
          <p:blipFill rotWithShape="1">
            <a:blip r:embed="rId8">
              <a:extLst>
                <a:ext uri="{28A0092B-C50C-407E-A947-70E740481C1C}">
                  <a14:useLocalDpi xmlns:a14="http://schemas.microsoft.com/office/drawing/2010/main" val="0"/>
                </a:ext>
              </a:extLst>
            </a:blip>
            <a:srcRect l="31771" t="16061" r="32408" b="34342"/>
            <a:stretch/>
          </p:blipFill>
          <p:spPr>
            <a:xfrm>
              <a:off x="6208351" y="16161333"/>
              <a:ext cx="1389986" cy="1371600"/>
            </a:xfrm>
            <a:prstGeom prst="rect">
              <a:avLst/>
            </a:prstGeom>
          </p:spPr>
        </p:pic>
        <p:pic>
          <p:nvPicPr>
            <p:cNvPr id="24" name="Picture 23">
              <a:extLst>
                <a:ext uri="{FF2B5EF4-FFF2-40B4-BE49-F238E27FC236}">
                  <a16:creationId xmlns:a16="http://schemas.microsoft.com/office/drawing/2014/main" id="{487E43A4-D1BE-4A95-84F3-9DD4AF73E5B5}"/>
                </a:ext>
              </a:extLst>
            </p:cNvPr>
            <p:cNvPicPr>
              <a:picLocks noChangeAspect="1"/>
            </p:cNvPicPr>
            <p:nvPr/>
          </p:nvPicPr>
          <p:blipFill rotWithShape="1">
            <a:blip r:embed="rId9">
              <a:extLst>
                <a:ext uri="{28A0092B-C50C-407E-A947-70E740481C1C}">
                  <a14:useLocalDpi xmlns:a14="http://schemas.microsoft.com/office/drawing/2010/main" val="0"/>
                </a:ext>
              </a:extLst>
            </a:blip>
            <a:srcRect l="31586" t="16382" r="32059" b="34190"/>
            <a:stretch/>
          </p:blipFill>
          <p:spPr>
            <a:xfrm>
              <a:off x="2551817" y="17841232"/>
              <a:ext cx="1415555" cy="1371600"/>
            </a:xfrm>
            <a:prstGeom prst="rect">
              <a:avLst/>
            </a:prstGeom>
          </p:spPr>
        </p:pic>
        <p:pic>
          <p:nvPicPr>
            <p:cNvPr id="35" name="Picture 34">
              <a:extLst>
                <a:ext uri="{FF2B5EF4-FFF2-40B4-BE49-F238E27FC236}">
                  <a16:creationId xmlns:a16="http://schemas.microsoft.com/office/drawing/2014/main" id="{EB256EF7-AD23-4962-8D2E-896F84F4A9FF}"/>
                </a:ext>
              </a:extLst>
            </p:cNvPr>
            <p:cNvPicPr>
              <a:picLocks noChangeAspect="1"/>
            </p:cNvPicPr>
            <p:nvPr/>
          </p:nvPicPr>
          <p:blipFill rotWithShape="1">
            <a:blip r:embed="rId10">
              <a:extLst>
                <a:ext uri="{28A0092B-C50C-407E-A947-70E740481C1C}">
                  <a14:useLocalDpi xmlns:a14="http://schemas.microsoft.com/office/drawing/2010/main" val="0"/>
                </a:ext>
              </a:extLst>
            </a:blip>
            <a:srcRect l="31691" t="14534" r="32726" b="34348"/>
            <a:stretch/>
          </p:blipFill>
          <p:spPr>
            <a:xfrm>
              <a:off x="11911194" y="16093336"/>
              <a:ext cx="1371117" cy="1371600"/>
            </a:xfrm>
            <a:prstGeom prst="rect">
              <a:avLst/>
            </a:prstGeom>
          </p:spPr>
        </p:pic>
        <p:pic>
          <p:nvPicPr>
            <p:cNvPr id="40" name="Picture 39">
              <a:extLst>
                <a:ext uri="{FF2B5EF4-FFF2-40B4-BE49-F238E27FC236}">
                  <a16:creationId xmlns:a16="http://schemas.microsoft.com/office/drawing/2014/main" id="{3FD5C451-BD70-47B2-ACE7-DDE60A0AE91A}"/>
                </a:ext>
              </a:extLst>
            </p:cNvPr>
            <p:cNvPicPr>
              <a:picLocks noChangeAspect="1"/>
            </p:cNvPicPr>
            <p:nvPr/>
          </p:nvPicPr>
          <p:blipFill rotWithShape="1">
            <a:blip r:embed="rId11">
              <a:extLst>
                <a:ext uri="{28A0092B-C50C-407E-A947-70E740481C1C}">
                  <a14:useLocalDpi xmlns:a14="http://schemas.microsoft.com/office/drawing/2010/main" val="0"/>
                </a:ext>
              </a:extLst>
            </a:blip>
            <a:srcRect l="32449" t="24729" r="31948" b="43395"/>
            <a:stretch/>
          </p:blipFill>
          <p:spPr>
            <a:xfrm>
              <a:off x="10176921" y="16119128"/>
              <a:ext cx="1380369" cy="1371600"/>
            </a:xfrm>
            <a:prstGeom prst="rect">
              <a:avLst/>
            </a:prstGeom>
          </p:spPr>
        </p:pic>
        <p:pic>
          <p:nvPicPr>
            <p:cNvPr id="42" name="Picture 41">
              <a:extLst>
                <a:ext uri="{FF2B5EF4-FFF2-40B4-BE49-F238E27FC236}">
                  <a16:creationId xmlns:a16="http://schemas.microsoft.com/office/drawing/2014/main" id="{D751B5C4-038A-4505-84AF-04EB6E7F4C17}"/>
                </a:ext>
              </a:extLst>
            </p:cNvPr>
            <p:cNvPicPr>
              <a:picLocks noChangeAspect="1"/>
            </p:cNvPicPr>
            <p:nvPr/>
          </p:nvPicPr>
          <p:blipFill rotWithShape="1">
            <a:blip r:embed="rId12">
              <a:extLst>
                <a:ext uri="{28A0092B-C50C-407E-A947-70E740481C1C}">
                  <a14:useLocalDpi xmlns:a14="http://schemas.microsoft.com/office/drawing/2010/main" val="0"/>
                </a:ext>
              </a:extLst>
            </a:blip>
            <a:srcRect l="32658" t="24131" r="31896" b="43216"/>
            <a:stretch/>
          </p:blipFill>
          <p:spPr>
            <a:xfrm>
              <a:off x="8442648" y="16132202"/>
              <a:ext cx="1376501" cy="1371600"/>
            </a:xfrm>
            <a:prstGeom prst="rect">
              <a:avLst/>
            </a:prstGeom>
          </p:spPr>
        </p:pic>
        <p:pic>
          <p:nvPicPr>
            <p:cNvPr id="46" name="Picture 45">
              <a:extLst>
                <a:ext uri="{FF2B5EF4-FFF2-40B4-BE49-F238E27FC236}">
                  <a16:creationId xmlns:a16="http://schemas.microsoft.com/office/drawing/2014/main" id="{4A74A4CE-79C8-4393-B90C-6442CBC025FD}"/>
                </a:ext>
              </a:extLst>
            </p:cNvPr>
            <p:cNvPicPr>
              <a:picLocks noChangeAspect="1"/>
            </p:cNvPicPr>
            <p:nvPr/>
          </p:nvPicPr>
          <p:blipFill rotWithShape="1">
            <a:blip r:embed="rId13">
              <a:extLst>
                <a:ext uri="{28A0092B-C50C-407E-A947-70E740481C1C}">
                  <a14:useLocalDpi xmlns:a14="http://schemas.microsoft.com/office/drawing/2010/main" val="0"/>
                </a:ext>
              </a:extLst>
            </a:blip>
            <a:srcRect l="32045" t="17523" r="30428" b="33828"/>
            <a:stretch/>
          </p:blipFill>
          <p:spPr>
            <a:xfrm>
              <a:off x="10150430" y="17742593"/>
              <a:ext cx="1484547" cy="1371600"/>
            </a:xfrm>
            <a:prstGeom prst="rect">
              <a:avLst/>
            </a:prstGeom>
          </p:spPr>
        </p:pic>
        <p:pic>
          <p:nvPicPr>
            <p:cNvPr id="50" name="Picture 49">
              <a:extLst>
                <a:ext uri="{FF2B5EF4-FFF2-40B4-BE49-F238E27FC236}">
                  <a16:creationId xmlns:a16="http://schemas.microsoft.com/office/drawing/2014/main" id="{FFE9EB5A-CBE6-49C6-BAF1-A8C8D0BEF613}"/>
                </a:ext>
              </a:extLst>
            </p:cNvPr>
            <p:cNvPicPr>
              <a:picLocks noChangeAspect="1"/>
            </p:cNvPicPr>
            <p:nvPr/>
          </p:nvPicPr>
          <p:blipFill rotWithShape="1">
            <a:blip r:embed="rId14">
              <a:extLst>
                <a:ext uri="{28A0092B-C50C-407E-A947-70E740481C1C}">
                  <a14:useLocalDpi xmlns:a14="http://schemas.microsoft.com/office/drawing/2010/main" val="0"/>
                </a:ext>
              </a:extLst>
            </a:blip>
            <a:srcRect l="30929" t="15133" r="32682" b="34605"/>
            <a:stretch/>
          </p:blipFill>
          <p:spPr>
            <a:xfrm>
              <a:off x="8440150" y="17755594"/>
              <a:ext cx="1393371" cy="1371600"/>
            </a:xfrm>
            <a:prstGeom prst="rect">
              <a:avLst/>
            </a:prstGeom>
          </p:spPr>
        </p:pic>
        <p:pic>
          <p:nvPicPr>
            <p:cNvPr id="52" name="Picture 51">
              <a:extLst>
                <a:ext uri="{FF2B5EF4-FFF2-40B4-BE49-F238E27FC236}">
                  <a16:creationId xmlns:a16="http://schemas.microsoft.com/office/drawing/2014/main" id="{9F2D9FDF-61D3-4B0B-98BD-57B6CE7CFA46}"/>
                </a:ext>
              </a:extLst>
            </p:cNvPr>
            <p:cNvPicPr>
              <a:picLocks noChangeAspect="1"/>
            </p:cNvPicPr>
            <p:nvPr/>
          </p:nvPicPr>
          <p:blipFill rotWithShape="1">
            <a:blip r:embed="rId15">
              <a:extLst>
                <a:ext uri="{28A0092B-C50C-407E-A947-70E740481C1C}">
                  <a14:useLocalDpi xmlns:a14="http://schemas.microsoft.com/office/drawing/2010/main" val="0"/>
                </a:ext>
              </a:extLst>
            </a:blip>
            <a:srcRect l="30793" t="13953" r="31500" b="32205"/>
            <a:stretch/>
          </p:blipFill>
          <p:spPr>
            <a:xfrm>
              <a:off x="8446796" y="19460198"/>
              <a:ext cx="1347782" cy="1371600"/>
            </a:xfrm>
            <a:prstGeom prst="rect">
              <a:avLst/>
            </a:prstGeom>
          </p:spPr>
        </p:pic>
        <p:pic>
          <p:nvPicPr>
            <p:cNvPr id="54" name="Picture 53">
              <a:extLst>
                <a:ext uri="{FF2B5EF4-FFF2-40B4-BE49-F238E27FC236}">
                  <a16:creationId xmlns:a16="http://schemas.microsoft.com/office/drawing/2014/main" id="{AAE2EE52-1A89-4FBC-8FF8-35084F5E78C7}"/>
                </a:ext>
              </a:extLst>
            </p:cNvPr>
            <p:cNvPicPr>
              <a:picLocks noChangeAspect="1"/>
            </p:cNvPicPr>
            <p:nvPr/>
          </p:nvPicPr>
          <p:blipFill rotWithShape="1">
            <a:blip r:embed="rId16">
              <a:extLst>
                <a:ext uri="{28A0092B-C50C-407E-A947-70E740481C1C}">
                  <a14:useLocalDpi xmlns:a14="http://schemas.microsoft.com/office/drawing/2010/main" val="0"/>
                </a:ext>
              </a:extLst>
            </a:blip>
            <a:srcRect l="31461" t="18790" r="31519" b="39724"/>
            <a:stretch/>
          </p:blipFill>
          <p:spPr>
            <a:xfrm>
              <a:off x="11883480" y="17763957"/>
              <a:ext cx="1417935" cy="1371600"/>
            </a:xfrm>
            <a:prstGeom prst="rect">
              <a:avLst/>
            </a:prstGeom>
          </p:spPr>
        </p:pic>
        <p:pic>
          <p:nvPicPr>
            <p:cNvPr id="56" name="Picture 55">
              <a:extLst>
                <a:ext uri="{FF2B5EF4-FFF2-40B4-BE49-F238E27FC236}">
                  <a16:creationId xmlns:a16="http://schemas.microsoft.com/office/drawing/2014/main" id="{F93E1B05-9816-48F5-8AFD-CA420428F52B}"/>
                </a:ext>
              </a:extLst>
            </p:cNvPr>
            <p:cNvPicPr>
              <a:picLocks noChangeAspect="1"/>
            </p:cNvPicPr>
            <p:nvPr/>
          </p:nvPicPr>
          <p:blipFill rotWithShape="1">
            <a:blip r:embed="rId17">
              <a:extLst>
                <a:ext uri="{28A0092B-C50C-407E-A947-70E740481C1C}">
                  <a14:useLocalDpi xmlns:a14="http://schemas.microsoft.com/office/drawing/2010/main" val="0"/>
                </a:ext>
              </a:extLst>
            </a:blip>
            <a:srcRect l="31987" t="13543" r="31564" b="33246"/>
            <a:stretch/>
          </p:blipFill>
          <p:spPr>
            <a:xfrm>
              <a:off x="11964109" y="19336541"/>
              <a:ext cx="1318320" cy="1371600"/>
            </a:xfrm>
            <a:prstGeom prst="rect">
              <a:avLst/>
            </a:prstGeom>
          </p:spPr>
        </p:pic>
        <p:pic>
          <p:nvPicPr>
            <p:cNvPr id="62" name="Picture 61">
              <a:extLst>
                <a:ext uri="{FF2B5EF4-FFF2-40B4-BE49-F238E27FC236}">
                  <a16:creationId xmlns:a16="http://schemas.microsoft.com/office/drawing/2014/main" id="{B3865753-B428-480D-A7EB-7A316286429C}"/>
                </a:ext>
              </a:extLst>
            </p:cNvPr>
            <p:cNvPicPr>
              <a:picLocks noChangeAspect="1"/>
            </p:cNvPicPr>
            <p:nvPr/>
          </p:nvPicPr>
          <p:blipFill rotWithShape="1">
            <a:blip r:embed="rId18">
              <a:extLst>
                <a:ext uri="{28A0092B-C50C-407E-A947-70E740481C1C}">
                  <a14:useLocalDpi xmlns:a14="http://schemas.microsoft.com/office/drawing/2010/main" val="0"/>
                </a:ext>
              </a:extLst>
            </a:blip>
            <a:srcRect l="30165" t="12165" r="32129" b="33993"/>
            <a:stretch/>
          </p:blipFill>
          <p:spPr>
            <a:xfrm>
              <a:off x="8412336" y="21010530"/>
              <a:ext cx="1347784" cy="1371600"/>
            </a:xfrm>
            <a:prstGeom prst="rect">
              <a:avLst/>
            </a:prstGeom>
          </p:spPr>
        </p:pic>
        <p:pic>
          <p:nvPicPr>
            <p:cNvPr id="65" name="Picture 64">
              <a:extLst>
                <a:ext uri="{FF2B5EF4-FFF2-40B4-BE49-F238E27FC236}">
                  <a16:creationId xmlns:a16="http://schemas.microsoft.com/office/drawing/2014/main" id="{E3C8AD90-9FDB-4408-8A9E-7D2141761DD7}"/>
                </a:ext>
              </a:extLst>
            </p:cNvPr>
            <p:cNvPicPr>
              <a:picLocks noChangeAspect="1"/>
            </p:cNvPicPr>
            <p:nvPr/>
          </p:nvPicPr>
          <p:blipFill rotWithShape="1">
            <a:blip r:embed="rId19">
              <a:extLst>
                <a:ext uri="{28A0092B-C50C-407E-A947-70E740481C1C}">
                  <a14:useLocalDpi xmlns:a14="http://schemas.microsoft.com/office/drawing/2010/main" val="0"/>
                </a:ext>
              </a:extLst>
            </a:blip>
            <a:srcRect l="29815" t="12432" r="32479" b="33726"/>
            <a:stretch/>
          </p:blipFill>
          <p:spPr>
            <a:xfrm>
              <a:off x="10162426" y="19453239"/>
              <a:ext cx="1347783" cy="1371600"/>
            </a:xfrm>
            <a:prstGeom prst="rect">
              <a:avLst/>
            </a:prstGeom>
          </p:spPr>
        </p:pic>
        <p:pic>
          <p:nvPicPr>
            <p:cNvPr id="67" name="Picture 66">
              <a:extLst>
                <a:ext uri="{FF2B5EF4-FFF2-40B4-BE49-F238E27FC236}">
                  <a16:creationId xmlns:a16="http://schemas.microsoft.com/office/drawing/2014/main" id="{36129206-0FC4-487E-898C-7FFBFDD45DEE}"/>
                </a:ext>
              </a:extLst>
            </p:cNvPr>
            <p:cNvPicPr>
              <a:picLocks noChangeAspect="1"/>
            </p:cNvPicPr>
            <p:nvPr/>
          </p:nvPicPr>
          <p:blipFill rotWithShape="1">
            <a:blip r:embed="rId20">
              <a:extLst>
                <a:ext uri="{28A0092B-C50C-407E-A947-70E740481C1C}">
                  <a14:useLocalDpi xmlns:a14="http://schemas.microsoft.com/office/drawing/2010/main" val="0"/>
                </a:ext>
              </a:extLst>
            </a:blip>
            <a:srcRect l="32691" t="16058" r="33571" b="33680"/>
            <a:stretch/>
          </p:blipFill>
          <p:spPr>
            <a:xfrm>
              <a:off x="2599119" y="19438640"/>
              <a:ext cx="1291856" cy="1371600"/>
            </a:xfrm>
            <a:prstGeom prst="rect">
              <a:avLst/>
            </a:prstGeom>
          </p:spPr>
        </p:pic>
        <p:pic>
          <p:nvPicPr>
            <p:cNvPr id="71" name="Picture 70">
              <a:extLst>
                <a:ext uri="{FF2B5EF4-FFF2-40B4-BE49-F238E27FC236}">
                  <a16:creationId xmlns:a16="http://schemas.microsoft.com/office/drawing/2014/main" id="{4AE9C904-E7D3-4FC0-9E53-F58F7C9ED077}"/>
                </a:ext>
              </a:extLst>
            </p:cNvPr>
            <p:cNvPicPr>
              <a:picLocks noChangeAspect="1"/>
            </p:cNvPicPr>
            <p:nvPr/>
          </p:nvPicPr>
          <p:blipFill rotWithShape="1">
            <a:blip r:embed="rId21">
              <a:extLst>
                <a:ext uri="{28A0092B-C50C-407E-A947-70E740481C1C}">
                  <a14:useLocalDpi xmlns:a14="http://schemas.microsoft.com/office/drawing/2010/main" val="0"/>
                </a:ext>
              </a:extLst>
            </a:blip>
            <a:srcRect l="30884" t="16324" r="31850" b="35779"/>
            <a:stretch/>
          </p:blipFill>
          <p:spPr>
            <a:xfrm>
              <a:off x="2496381" y="21077842"/>
              <a:ext cx="1497332" cy="1371600"/>
            </a:xfrm>
            <a:prstGeom prst="rect">
              <a:avLst/>
            </a:prstGeom>
          </p:spPr>
        </p:pic>
        <p:pic>
          <p:nvPicPr>
            <p:cNvPr id="75" name="Picture 74">
              <a:extLst>
                <a:ext uri="{FF2B5EF4-FFF2-40B4-BE49-F238E27FC236}">
                  <a16:creationId xmlns:a16="http://schemas.microsoft.com/office/drawing/2014/main" id="{3C5FC5D1-11FE-4A29-9BCF-7CEE9DECA564}"/>
                </a:ext>
              </a:extLst>
            </p:cNvPr>
            <p:cNvPicPr>
              <a:picLocks noChangeAspect="1"/>
            </p:cNvPicPr>
            <p:nvPr/>
          </p:nvPicPr>
          <p:blipFill rotWithShape="1">
            <a:blip r:embed="rId22">
              <a:extLst>
                <a:ext uri="{28A0092B-C50C-407E-A947-70E740481C1C}">
                  <a14:useLocalDpi xmlns:a14="http://schemas.microsoft.com/office/drawing/2010/main" val="0"/>
                </a:ext>
              </a:extLst>
            </a:blip>
            <a:srcRect l="30840" t="15476" r="32090" b="34847"/>
            <a:stretch/>
          </p:blipFill>
          <p:spPr>
            <a:xfrm>
              <a:off x="6162192" y="17824529"/>
              <a:ext cx="1436145" cy="1371600"/>
            </a:xfrm>
            <a:prstGeom prst="rect">
              <a:avLst/>
            </a:prstGeom>
          </p:spPr>
        </p:pic>
        <p:pic>
          <p:nvPicPr>
            <p:cNvPr id="80" name="Picture 79">
              <a:extLst>
                <a:ext uri="{FF2B5EF4-FFF2-40B4-BE49-F238E27FC236}">
                  <a16:creationId xmlns:a16="http://schemas.microsoft.com/office/drawing/2014/main" id="{8D79E1A8-2DB8-4A36-8FDF-68C70E8E6F02}"/>
                </a:ext>
              </a:extLst>
            </p:cNvPr>
            <p:cNvPicPr>
              <a:picLocks noChangeAspect="1"/>
            </p:cNvPicPr>
            <p:nvPr/>
          </p:nvPicPr>
          <p:blipFill rotWithShape="1">
            <a:blip r:embed="rId23">
              <a:extLst>
                <a:ext uri="{28A0092B-C50C-407E-A947-70E740481C1C}">
                  <a14:useLocalDpi xmlns:a14="http://schemas.microsoft.com/office/drawing/2010/main" val="0"/>
                </a:ext>
              </a:extLst>
            </a:blip>
            <a:srcRect l="31278" t="16911" r="31456" b="32854"/>
            <a:stretch/>
          </p:blipFill>
          <p:spPr>
            <a:xfrm>
              <a:off x="6144535" y="19523907"/>
              <a:ext cx="1427656" cy="1371600"/>
            </a:xfrm>
            <a:prstGeom prst="rect">
              <a:avLst/>
            </a:prstGeom>
          </p:spPr>
        </p:pic>
        <p:pic>
          <p:nvPicPr>
            <p:cNvPr id="85" name="Picture 84">
              <a:extLst>
                <a:ext uri="{FF2B5EF4-FFF2-40B4-BE49-F238E27FC236}">
                  <a16:creationId xmlns:a16="http://schemas.microsoft.com/office/drawing/2014/main" id="{65FF661F-E610-4C42-BB7B-1CC88D35D675}"/>
                </a:ext>
              </a:extLst>
            </p:cNvPr>
            <p:cNvPicPr>
              <a:picLocks noChangeAspect="1"/>
            </p:cNvPicPr>
            <p:nvPr/>
          </p:nvPicPr>
          <p:blipFill rotWithShape="1">
            <a:blip r:embed="rId24">
              <a:extLst>
                <a:ext uri="{28A0092B-C50C-407E-A947-70E740481C1C}">
                  <a14:useLocalDpi xmlns:a14="http://schemas.microsoft.com/office/drawing/2010/main" val="0"/>
                </a:ext>
              </a:extLst>
            </a:blip>
            <a:srcRect l="30933" t="16493" r="31802" b="35610"/>
            <a:stretch/>
          </p:blipFill>
          <p:spPr>
            <a:xfrm>
              <a:off x="4283577" y="19442391"/>
              <a:ext cx="1497334" cy="1371600"/>
            </a:xfrm>
            <a:prstGeom prst="rect">
              <a:avLst/>
            </a:prstGeom>
          </p:spPr>
        </p:pic>
        <p:pic>
          <p:nvPicPr>
            <p:cNvPr id="97" name="Picture 96">
              <a:extLst>
                <a:ext uri="{FF2B5EF4-FFF2-40B4-BE49-F238E27FC236}">
                  <a16:creationId xmlns:a16="http://schemas.microsoft.com/office/drawing/2014/main" id="{64949182-5D3A-42AC-B1E8-AB78EBF194A6}"/>
                </a:ext>
              </a:extLst>
            </p:cNvPr>
            <p:cNvPicPr>
              <a:picLocks noChangeAspect="1"/>
            </p:cNvPicPr>
            <p:nvPr/>
          </p:nvPicPr>
          <p:blipFill rotWithShape="1">
            <a:blip r:embed="rId25">
              <a:extLst>
                <a:ext uri="{28A0092B-C50C-407E-A947-70E740481C1C}">
                  <a14:useLocalDpi xmlns:a14="http://schemas.microsoft.com/office/drawing/2010/main" val="0"/>
                </a:ext>
              </a:extLst>
            </a:blip>
            <a:srcRect l="32210" t="15277" r="32539" b="32639"/>
            <a:stretch/>
          </p:blipFill>
          <p:spPr>
            <a:xfrm>
              <a:off x="11924727" y="21065960"/>
              <a:ext cx="1335439" cy="1371600"/>
            </a:xfrm>
            <a:prstGeom prst="rect">
              <a:avLst/>
            </a:prstGeom>
          </p:spPr>
        </p:pic>
        <p:pic>
          <p:nvPicPr>
            <p:cNvPr id="1029" name="Picture 1028">
              <a:extLst>
                <a:ext uri="{FF2B5EF4-FFF2-40B4-BE49-F238E27FC236}">
                  <a16:creationId xmlns:a16="http://schemas.microsoft.com/office/drawing/2014/main" id="{FEB825AD-BE25-4419-A342-383E2775A69F}"/>
                </a:ext>
              </a:extLst>
            </p:cNvPr>
            <p:cNvPicPr>
              <a:picLocks noChangeAspect="1"/>
            </p:cNvPicPr>
            <p:nvPr/>
          </p:nvPicPr>
          <p:blipFill rotWithShape="1">
            <a:blip r:embed="rId26">
              <a:extLst>
                <a:ext uri="{28A0092B-C50C-407E-A947-70E740481C1C}">
                  <a14:useLocalDpi xmlns:a14="http://schemas.microsoft.com/office/drawing/2010/main" val="0"/>
                </a:ext>
              </a:extLst>
            </a:blip>
            <a:srcRect l="32611" t="16470" r="32035" b="33611"/>
            <a:stretch/>
          </p:blipFill>
          <p:spPr>
            <a:xfrm>
              <a:off x="10163958" y="21076504"/>
              <a:ext cx="1363025" cy="1371600"/>
            </a:xfrm>
            <a:prstGeom prst="rect">
              <a:avLst/>
            </a:prstGeom>
          </p:spPr>
        </p:pic>
        <p:pic>
          <p:nvPicPr>
            <p:cNvPr id="1031" name="Picture 1030">
              <a:extLst>
                <a:ext uri="{FF2B5EF4-FFF2-40B4-BE49-F238E27FC236}">
                  <a16:creationId xmlns:a16="http://schemas.microsoft.com/office/drawing/2014/main" id="{B0AA8CA1-E829-4CD6-85C5-C3517D287867}"/>
                </a:ext>
              </a:extLst>
            </p:cNvPr>
            <p:cNvPicPr>
              <a:picLocks noChangeAspect="1"/>
            </p:cNvPicPr>
            <p:nvPr/>
          </p:nvPicPr>
          <p:blipFill rotWithShape="1">
            <a:blip r:embed="rId27">
              <a:extLst>
                <a:ext uri="{28A0092B-C50C-407E-A947-70E740481C1C}">
                  <a14:useLocalDpi xmlns:a14="http://schemas.microsoft.com/office/drawing/2010/main" val="0"/>
                </a:ext>
              </a:extLst>
            </a:blip>
            <a:srcRect l="31410" t="15905" r="31932" b="33243"/>
            <a:stretch/>
          </p:blipFill>
          <p:spPr>
            <a:xfrm>
              <a:off x="6144535" y="21029151"/>
              <a:ext cx="1387366" cy="1371600"/>
            </a:xfrm>
            <a:prstGeom prst="rect">
              <a:avLst/>
            </a:prstGeom>
          </p:spPr>
        </p:pic>
        <p:pic>
          <p:nvPicPr>
            <p:cNvPr id="1033" name="Picture 1032">
              <a:extLst>
                <a:ext uri="{FF2B5EF4-FFF2-40B4-BE49-F238E27FC236}">
                  <a16:creationId xmlns:a16="http://schemas.microsoft.com/office/drawing/2014/main" id="{9D012141-94CB-4FAC-9E56-DD1B57F88E68}"/>
                </a:ext>
              </a:extLst>
            </p:cNvPr>
            <p:cNvPicPr>
              <a:picLocks noChangeAspect="1"/>
            </p:cNvPicPr>
            <p:nvPr/>
          </p:nvPicPr>
          <p:blipFill rotWithShape="1">
            <a:blip r:embed="rId28">
              <a:extLst>
                <a:ext uri="{28A0092B-C50C-407E-A947-70E740481C1C}">
                  <a14:useLocalDpi xmlns:a14="http://schemas.microsoft.com/office/drawing/2010/main" val="0"/>
                </a:ext>
              </a:extLst>
            </a:blip>
            <a:srcRect l="31342" t="15389" r="32000" b="33759"/>
            <a:stretch/>
          </p:blipFill>
          <p:spPr>
            <a:xfrm>
              <a:off x="4279595" y="21029151"/>
              <a:ext cx="1387366" cy="1371600"/>
            </a:xfrm>
            <a:prstGeom prst="rect">
              <a:avLst/>
            </a:prstGeom>
          </p:spPr>
        </p:pic>
        <p:sp>
          <p:nvSpPr>
            <p:cNvPr id="1034" name="TextBox 1033">
              <a:extLst>
                <a:ext uri="{FF2B5EF4-FFF2-40B4-BE49-F238E27FC236}">
                  <a16:creationId xmlns:a16="http://schemas.microsoft.com/office/drawing/2014/main" id="{5C4CB23D-E5A3-4734-AEB5-901921E16F0F}"/>
                </a:ext>
              </a:extLst>
            </p:cNvPr>
            <p:cNvSpPr txBox="1"/>
            <p:nvPr/>
          </p:nvSpPr>
          <p:spPr>
            <a:xfrm>
              <a:off x="9743262" y="14969022"/>
              <a:ext cx="2282997" cy="923330"/>
            </a:xfrm>
            <a:prstGeom prst="rect">
              <a:avLst/>
            </a:prstGeom>
            <a:noFill/>
          </p:spPr>
          <p:txBody>
            <a:bodyPr wrap="none" rtlCol="0">
              <a:spAutoFit/>
            </a:bodyPr>
            <a:lstStyle/>
            <a:p>
              <a:r>
                <a:rPr lang="en-US" sz="5400" dirty="0">
                  <a:solidFill>
                    <a:schemeClr val="bg1"/>
                  </a:solidFill>
                </a:rPr>
                <a:t>Normal</a:t>
              </a:r>
            </a:p>
          </p:txBody>
        </p:sp>
        <p:sp>
          <p:nvSpPr>
            <p:cNvPr id="1035" name="TextBox 1034">
              <a:extLst>
                <a:ext uri="{FF2B5EF4-FFF2-40B4-BE49-F238E27FC236}">
                  <a16:creationId xmlns:a16="http://schemas.microsoft.com/office/drawing/2014/main" id="{451B6627-E3CB-4DE1-8621-6A421641DB61}"/>
                </a:ext>
              </a:extLst>
            </p:cNvPr>
            <p:cNvSpPr txBox="1"/>
            <p:nvPr/>
          </p:nvSpPr>
          <p:spPr>
            <a:xfrm>
              <a:off x="3915246" y="14969022"/>
              <a:ext cx="2129109" cy="923330"/>
            </a:xfrm>
            <a:prstGeom prst="rect">
              <a:avLst/>
            </a:prstGeom>
            <a:noFill/>
          </p:spPr>
          <p:txBody>
            <a:bodyPr wrap="none" rtlCol="0">
              <a:spAutoFit/>
            </a:bodyPr>
            <a:lstStyle/>
            <a:p>
              <a:r>
                <a:rPr lang="en-US" sz="5400" dirty="0">
                  <a:solidFill>
                    <a:schemeClr val="bg1"/>
                  </a:solidFill>
                </a:rPr>
                <a:t>Cancer</a:t>
              </a:r>
            </a:p>
          </p:txBody>
        </p:sp>
        <p:pic>
          <p:nvPicPr>
            <p:cNvPr id="1037" name="Picture 1036">
              <a:extLst>
                <a:ext uri="{FF2B5EF4-FFF2-40B4-BE49-F238E27FC236}">
                  <a16:creationId xmlns:a16="http://schemas.microsoft.com/office/drawing/2014/main" id="{5CBECAEA-1B21-4642-8F5E-BB9AC1010920}"/>
                </a:ext>
              </a:extLst>
            </p:cNvPr>
            <p:cNvPicPr>
              <a:picLocks noChangeAspect="1"/>
            </p:cNvPicPr>
            <p:nvPr/>
          </p:nvPicPr>
          <p:blipFill rotWithShape="1">
            <a:blip r:embed="rId29">
              <a:extLst>
                <a:ext uri="{28A0092B-C50C-407E-A947-70E740481C1C}">
                  <a14:useLocalDpi xmlns:a14="http://schemas.microsoft.com/office/drawing/2010/main" val="0"/>
                </a:ext>
              </a:extLst>
            </a:blip>
            <a:srcRect l="31639" t="15686" r="32212" b="34263"/>
            <a:stretch/>
          </p:blipFill>
          <p:spPr>
            <a:xfrm>
              <a:off x="2409838" y="26765532"/>
              <a:ext cx="2196089" cy="2167002"/>
            </a:xfrm>
            <a:prstGeom prst="rect">
              <a:avLst/>
            </a:prstGeom>
          </p:spPr>
        </p:pic>
      </p:grpSp>
      <p:grpSp>
        <p:nvGrpSpPr>
          <p:cNvPr id="212" name="Group 211">
            <a:extLst>
              <a:ext uri="{FF2B5EF4-FFF2-40B4-BE49-F238E27FC236}">
                <a16:creationId xmlns:a16="http://schemas.microsoft.com/office/drawing/2014/main" id="{D5F98DBE-C709-489E-9248-B4570A559654}"/>
              </a:ext>
            </a:extLst>
          </p:cNvPr>
          <p:cNvGrpSpPr>
            <a:grpSpLocks noChangeAspect="1"/>
          </p:cNvGrpSpPr>
          <p:nvPr/>
        </p:nvGrpSpPr>
        <p:grpSpPr>
          <a:xfrm>
            <a:off x="15666026" y="11337627"/>
            <a:ext cx="12942169" cy="7776567"/>
            <a:chOff x="3563340" y="1658610"/>
            <a:chExt cx="4904385" cy="3458855"/>
          </a:xfrm>
        </p:grpSpPr>
        <p:pic>
          <p:nvPicPr>
            <p:cNvPr id="213" name="Picture 212" descr="Image_2">
              <a:extLst>
                <a:ext uri="{FF2B5EF4-FFF2-40B4-BE49-F238E27FC236}">
                  <a16:creationId xmlns:a16="http://schemas.microsoft.com/office/drawing/2014/main" id="{48332BCF-EBB3-46B3-A9F4-1EF70F164431}"/>
                </a:ext>
              </a:extLst>
            </p:cNvPr>
            <p:cNvPicPr/>
            <p:nvPr/>
          </p:nvPicPr>
          <p:blipFill>
            <a:blip r:embed="rId30" r:link="rId31">
              <a:extLst>
                <a:ext uri="{28A0092B-C50C-407E-A947-70E740481C1C}">
                  <a14:useLocalDpi xmlns:a14="http://schemas.microsoft.com/office/drawing/2010/main" val="0"/>
                </a:ext>
              </a:extLst>
            </a:blip>
            <a:srcRect/>
            <a:stretch>
              <a:fillRect/>
            </a:stretch>
          </p:blipFill>
          <p:spPr bwMode="auto">
            <a:xfrm>
              <a:off x="3724275" y="1740535"/>
              <a:ext cx="4743450" cy="3376930"/>
            </a:xfrm>
            <a:prstGeom prst="rect">
              <a:avLst/>
            </a:prstGeom>
            <a:noFill/>
          </p:spPr>
        </p:pic>
        <p:sp>
          <p:nvSpPr>
            <p:cNvPr id="214" name="TextBox 213">
              <a:extLst>
                <a:ext uri="{FF2B5EF4-FFF2-40B4-BE49-F238E27FC236}">
                  <a16:creationId xmlns:a16="http://schemas.microsoft.com/office/drawing/2014/main" id="{8DF09FE8-B163-47FA-9B15-D1D4749AF11C}"/>
                </a:ext>
              </a:extLst>
            </p:cNvPr>
            <p:cNvSpPr txBox="1"/>
            <p:nvPr/>
          </p:nvSpPr>
          <p:spPr>
            <a:xfrm rot="16200000">
              <a:off x="3111086" y="2110864"/>
              <a:ext cx="1071238" cy="166730"/>
            </a:xfrm>
            <a:prstGeom prst="rect">
              <a:avLst/>
            </a:prstGeom>
            <a:noFill/>
          </p:spPr>
          <p:txBody>
            <a:bodyPr wrap="square" rtlCol="0">
              <a:spAutoFit/>
            </a:bodyPr>
            <a:lstStyle/>
            <a:p>
              <a:r>
                <a:rPr lang="en-US" dirty="0" err="1"/>
                <a:t>Adaboost</a:t>
              </a:r>
              <a:r>
                <a:rPr lang="en-US" dirty="0"/>
                <a:t> Training</a:t>
              </a:r>
            </a:p>
          </p:txBody>
        </p:sp>
        <p:cxnSp>
          <p:nvCxnSpPr>
            <p:cNvPr id="215" name="Straight Arrow Connector 214">
              <a:extLst>
                <a:ext uri="{FF2B5EF4-FFF2-40B4-BE49-F238E27FC236}">
                  <a16:creationId xmlns:a16="http://schemas.microsoft.com/office/drawing/2014/main" id="{659573A2-399C-41F0-840A-F662FB1146D7}"/>
                </a:ext>
              </a:extLst>
            </p:cNvPr>
            <p:cNvCxnSpPr/>
            <p:nvPr/>
          </p:nvCxnSpPr>
          <p:spPr>
            <a:xfrm>
              <a:off x="4800600" y="2343150"/>
              <a:ext cx="1905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6" name="Straight Arrow Connector 215">
              <a:extLst>
                <a:ext uri="{FF2B5EF4-FFF2-40B4-BE49-F238E27FC236}">
                  <a16:creationId xmlns:a16="http://schemas.microsoft.com/office/drawing/2014/main" id="{363E0F5E-4DA4-46AB-8A75-A3644B0CF1C5}"/>
                </a:ext>
              </a:extLst>
            </p:cNvPr>
            <p:cNvCxnSpPr/>
            <p:nvPr/>
          </p:nvCxnSpPr>
          <p:spPr>
            <a:xfrm>
              <a:off x="6031282" y="2343150"/>
              <a:ext cx="1905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7" name="Straight Arrow Connector 216">
              <a:extLst>
                <a:ext uri="{FF2B5EF4-FFF2-40B4-BE49-F238E27FC236}">
                  <a16:creationId xmlns:a16="http://schemas.microsoft.com/office/drawing/2014/main" id="{C3378BE2-4FC3-4FA7-932E-32C438196B3D}"/>
                </a:ext>
              </a:extLst>
            </p:cNvPr>
            <p:cNvCxnSpPr/>
            <p:nvPr/>
          </p:nvCxnSpPr>
          <p:spPr>
            <a:xfrm>
              <a:off x="7267575" y="2343150"/>
              <a:ext cx="1905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043" name="TextBox 1042">
            <a:extLst>
              <a:ext uri="{FF2B5EF4-FFF2-40B4-BE49-F238E27FC236}">
                <a16:creationId xmlns:a16="http://schemas.microsoft.com/office/drawing/2014/main" id="{794220E5-7584-49DF-B816-93C9CE8598A8}"/>
              </a:ext>
            </a:extLst>
          </p:cNvPr>
          <p:cNvSpPr txBox="1"/>
          <p:nvPr/>
        </p:nvSpPr>
        <p:spPr>
          <a:xfrm>
            <a:off x="15666027" y="8654146"/>
            <a:ext cx="12801600" cy="2400657"/>
          </a:xfrm>
          <a:prstGeom prst="rect">
            <a:avLst/>
          </a:prstGeom>
          <a:noFill/>
        </p:spPr>
        <p:txBody>
          <a:bodyPr wrap="square" rtlCol="0">
            <a:spAutoFit/>
          </a:bodyPr>
          <a:lstStyle/>
          <a:p>
            <a:pPr algn="just"/>
            <a:r>
              <a:rPr lang="en-US" sz="2500" b="1" dirty="0">
                <a:latin typeface="Akzidenz Grotesk BE Bold" panose="020B0500000000000000"/>
              </a:rPr>
              <a:t>AdaBoost (adaptive boosting)</a:t>
            </a:r>
            <a:r>
              <a:rPr lang="en-US" sz="2500" dirty="0">
                <a:latin typeface="Akzidenz Grotesk BE Bold" panose="020B0500000000000000"/>
              </a:rPr>
              <a:t> is an ensemble machine learning algorithm that adds multiple weak learners (classifiers that are only slightly correlated to the true classifier) to generate a single composite strong learner (a classifier that is well-correlated to the true decision surface). During each round of training, a new weak learner is added to the ensemble and a weighting vector is adjusted to focus on examples that were misclassified in previous rounds. The result is a classifier that has higher accuracy than the weak learners’ classifiers.</a:t>
            </a:r>
          </a:p>
        </p:txBody>
      </p:sp>
      <p:sp>
        <p:nvSpPr>
          <p:cNvPr id="219" name="TextBox 218">
            <a:extLst>
              <a:ext uri="{FF2B5EF4-FFF2-40B4-BE49-F238E27FC236}">
                <a16:creationId xmlns:a16="http://schemas.microsoft.com/office/drawing/2014/main" id="{FFA929D9-CA23-49BC-8A54-3BF740CA995F}"/>
              </a:ext>
            </a:extLst>
          </p:cNvPr>
          <p:cNvSpPr txBox="1"/>
          <p:nvPr/>
        </p:nvSpPr>
        <p:spPr>
          <a:xfrm>
            <a:off x="15666027" y="19850750"/>
            <a:ext cx="12801600" cy="3939540"/>
          </a:xfrm>
          <a:prstGeom prst="rect">
            <a:avLst/>
          </a:prstGeom>
          <a:noFill/>
        </p:spPr>
        <p:txBody>
          <a:bodyPr wrap="square" rtlCol="0">
            <a:spAutoFit/>
          </a:bodyPr>
          <a:lstStyle/>
          <a:p>
            <a:pPr marL="342900" indent="-342900" algn="just">
              <a:buFont typeface="Arial" panose="020B0604020202020204" pitchFamily="34" charset="0"/>
              <a:buChar char="•"/>
            </a:pPr>
            <a:r>
              <a:rPr lang="en-US" sz="2500" dirty="0">
                <a:latin typeface="Akzidenz Grotesk BE Bold" panose="020B0500000000000000"/>
              </a:rPr>
              <a:t>The weak classifier used in this project were decision stumps where a single feature is used. If the value of the feature is above a threshold it is classified as one of the classes. </a:t>
            </a:r>
          </a:p>
          <a:p>
            <a:pPr marL="342900" indent="-342900" algn="just">
              <a:buFont typeface="Arial" panose="020B0604020202020204" pitchFamily="34" charset="0"/>
              <a:buChar char="•"/>
            </a:pPr>
            <a:r>
              <a:rPr lang="en-US" sz="2500" dirty="0">
                <a:latin typeface="Akzidenz Grotesk BE Bold" panose="020B0500000000000000"/>
              </a:rPr>
              <a:t>Using this weak classifier allows for inherent feature selection, which means a large number of features can be evaluated and only the best are chosen. Other classifiers can become confused by bad features.</a:t>
            </a:r>
          </a:p>
          <a:p>
            <a:pPr marL="342900" indent="-342900" algn="just">
              <a:buFont typeface="Arial" panose="020B0604020202020204" pitchFamily="34" charset="0"/>
              <a:buChar char="•"/>
            </a:pPr>
            <a:r>
              <a:rPr lang="en-US" sz="2500" dirty="0">
                <a:latin typeface="Akzidenz Grotesk BE Bold" panose="020B0500000000000000"/>
              </a:rPr>
              <a:t>Also, since the decision stumps are used we do not have to worry about feature normalization since they are not combined together to make a decision surface.</a:t>
            </a:r>
          </a:p>
          <a:p>
            <a:pPr marL="342900" indent="-342900" algn="just">
              <a:buFont typeface="Arial" panose="020B0604020202020204" pitchFamily="34" charset="0"/>
              <a:buChar char="•"/>
            </a:pPr>
            <a:endParaRPr lang="en-US" sz="2500" dirty="0">
              <a:latin typeface="Akzidenz Grotesk BE Bold" panose="020B0500000000000000"/>
            </a:endParaRPr>
          </a:p>
          <a:p>
            <a:pPr marL="342900" indent="-342900" algn="just">
              <a:buFont typeface="Arial" panose="020B0604020202020204" pitchFamily="34" charset="0"/>
              <a:buChar char="•"/>
            </a:pPr>
            <a:endParaRPr lang="en-US" sz="2500" dirty="0">
              <a:latin typeface="Akzidenz Grotesk BE Bold" panose="020B0500000000000000"/>
            </a:endParaRPr>
          </a:p>
          <a:p>
            <a:pPr marL="342900" indent="-342900" algn="just">
              <a:buFont typeface="Arial" panose="020B0604020202020204" pitchFamily="34" charset="0"/>
              <a:buChar char="•"/>
            </a:pPr>
            <a:endParaRPr lang="en-US" sz="2500" dirty="0">
              <a:latin typeface="Akzidenz Grotesk BE Bold" panose="020B0500000000000000"/>
            </a:endParaRPr>
          </a:p>
        </p:txBody>
      </p:sp>
      <p:sp>
        <p:nvSpPr>
          <p:cNvPr id="220" name="TextBox 219">
            <a:extLst>
              <a:ext uri="{FF2B5EF4-FFF2-40B4-BE49-F238E27FC236}">
                <a16:creationId xmlns:a16="http://schemas.microsoft.com/office/drawing/2014/main" id="{16C9D424-C121-4B1D-91E7-806E0847A79F}"/>
              </a:ext>
            </a:extLst>
          </p:cNvPr>
          <p:cNvSpPr txBox="1"/>
          <p:nvPr/>
        </p:nvSpPr>
        <p:spPr>
          <a:xfrm>
            <a:off x="952498" y="29382534"/>
            <a:ext cx="12801602" cy="3170099"/>
          </a:xfrm>
          <a:prstGeom prst="rect">
            <a:avLst/>
          </a:prstGeom>
          <a:noFill/>
        </p:spPr>
        <p:txBody>
          <a:bodyPr wrap="square" rtlCol="0">
            <a:spAutoFit/>
          </a:bodyPr>
          <a:lstStyle/>
          <a:p>
            <a:pPr marL="342900" indent="-342900" algn="just">
              <a:buFont typeface="Arial" panose="020B0604020202020204" pitchFamily="34" charset="0"/>
              <a:buChar char="•"/>
            </a:pPr>
            <a:r>
              <a:rPr lang="en-US" sz="2500" dirty="0">
                <a:latin typeface="Akzidenz Grotesk BE Bold" panose="020B0500000000000000"/>
              </a:rPr>
              <a:t>A supervised learning approach was taken where we have a database of images with labels of cancerous or normal tissue. We used the </a:t>
            </a:r>
            <a:r>
              <a:rPr lang="en-US" sz="2500" dirty="0" err="1">
                <a:latin typeface="Akzidenz Grotesk BE Bold" panose="020B0500000000000000"/>
              </a:rPr>
              <a:t>PatchCamelyon</a:t>
            </a:r>
            <a:r>
              <a:rPr lang="en-US" sz="2500" dirty="0">
                <a:latin typeface="Akzidenz Grotesk BE Bold" panose="020B0500000000000000"/>
              </a:rPr>
              <a:t> dataset of H&amp;E Microscopy images which has 327K images ( we used a subset due to time constraints).</a:t>
            </a:r>
          </a:p>
          <a:p>
            <a:pPr marL="342900" indent="-342900" algn="just">
              <a:buFont typeface="Arial" panose="020B0604020202020204" pitchFamily="34" charset="0"/>
              <a:buChar char="•"/>
            </a:pPr>
            <a:r>
              <a:rPr lang="en-US" sz="2500" dirty="0">
                <a:latin typeface="Akzidenz Grotesk BE Bold" panose="020B0500000000000000"/>
              </a:rPr>
              <a:t>The training is done offline and can take days to complete. When a new image needs to be classified we evaluate the classifier, which is fast, to get a prediction of cancerous or normal tissue.</a:t>
            </a:r>
          </a:p>
          <a:p>
            <a:pPr marL="342900" indent="-342900" algn="just">
              <a:buFont typeface="Arial" panose="020B0604020202020204" pitchFamily="34" charset="0"/>
              <a:buChar char="•"/>
            </a:pPr>
            <a:r>
              <a:rPr lang="en-US" sz="2500" dirty="0">
                <a:latin typeface="Akzidenz Grotesk BE Bold" panose="020B0500000000000000"/>
              </a:rPr>
              <a:t>The student developed their own features to summarize the images so the classifier could make a decision.</a:t>
            </a:r>
          </a:p>
        </p:txBody>
      </p:sp>
      <p:pic>
        <p:nvPicPr>
          <p:cNvPr id="1045" name="Picture 1044">
            <a:extLst>
              <a:ext uri="{FF2B5EF4-FFF2-40B4-BE49-F238E27FC236}">
                <a16:creationId xmlns:a16="http://schemas.microsoft.com/office/drawing/2014/main" id="{9C611BCD-275D-4333-A49C-316670E7E72B}"/>
              </a:ext>
            </a:extLst>
          </p:cNvPr>
          <p:cNvPicPr>
            <a:picLocks noChangeAspect="1"/>
          </p:cNvPicPr>
          <p:nvPr/>
        </p:nvPicPr>
        <p:blipFill rotWithShape="1">
          <a:blip r:embed="rId32">
            <a:extLst>
              <a:ext uri="{28A0092B-C50C-407E-A947-70E740481C1C}">
                <a14:useLocalDpi xmlns:a14="http://schemas.microsoft.com/office/drawing/2010/main" val="0"/>
              </a:ext>
            </a:extLst>
          </a:blip>
          <a:srcRect l="37322" t="19454" r="39229" b="44527"/>
          <a:stretch/>
        </p:blipFill>
        <p:spPr>
          <a:xfrm>
            <a:off x="19664118" y="29382534"/>
            <a:ext cx="2747470" cy="2743200"/>
          </a:xfrm>
          <a:prstGeom prst="rect">
            <a:avLst/>
          </a:prstGeom>
        </p:spPr>
      </p:pic>
      <p:pic>
        <p:nvPicPr>
          <p:cNvPr id="1047" name="Picture 1046">
            <a:extLst>
              <a:ext uri="{FF2B5EF4-FFF2-40B4-BE49-F238E27FC236}">
                <a16:creationId xmlns:a16="http://schemas.microsoft.com/office/drawing/2014/main" id="{7AE4CE14-1FD8-48CD-AE01-4469E4FFD107}"/>
              </a:ext>
            </a:extLst>
          </p:cNvPr>
          <p:cNvPicPr>
            <a:picLocks noChangeAspect="1"/>
          </p:cNvPicPr>
          <p:nvPr/>
        </p:nvPicPr>
        <p:blipFill rotWithShape="1">
          <a:blip r:embed="rId33">
            <a:extLst>
              <a:ext uri="{28A0092B-C50C-407E-A947-70E740481C1C}">
                <a14:useLocalDpi xmlns:a14="http://schemas.microsoft.com/office/drawing/2010/main" val="0"/>
              </a:ext>
            </a:extLst>
          </a:blip>
          <a:srcRect l="36566" t="19832" r="39985" b="44148"/>
          <a:stretch/>
        </p:blipFill>
        <p:spPr>
          <a:xfrm>
            <a:off x="22681382" y="29382534"/>
            <a:ext cx="2747470" cy="2743200"/>
          </a:xfrm>
          <a:prstGeom prst="rect">
            <a:avLst/>
          </a:prstGeom>
        </p:spPr>
      </p:pic>
      <p:pic>
        <p:nvPicPr>
          <p:cNvPr id="1049" name="Picture 1048">
            <a:extLst>
              <a:ext uri="{FF2B5EF4-FFF2-40B4-BE49-F238E27FC236}">
                <a16:creationId xmlns:a16="http://schemas.microsoft.com/office/drawing/2014/main" id="{97AED77F-8C98-49AA-BDBE-F037230D4B92}"/>
              </a:ext>
            </a:extLst>
          </p:cNvPr>
          <p:cNvPicPr>
            <a:picLocks noChangeAspect="1"/>
          </p:cNvPicPr>
          <p:nvPr/>
        </p:nvPicPr>
        <p:blipFill rotWithShape="1">
          <a:blip r:embed="rId34">
            <a:extLst>
              <a:ext uri="{28A0092B-C50C-407E-A947-70E740481C1C}">
                <a14:useLocalDpi xmlns:a14="http://schemas.microsoft.com/office/drawing/2010/main" val="0"/>
              </a:ext>
            </a:extLst>
          </a:blip>
          <a:srcRect l="37842" t="19684" r="38709" b="44296"/>
          <a:stretch/>
        </p:blipFill>
        <p:spPr>
          <a:xfrm>
            <a:off x="20282172" y="25606701"/>
            <a:ext cx="2881985" cy="2877506"/>
          </a:xfrm>
          <a:prstGeom prst="rect">
            <a:avLst/>
          </a:prstGeom>
        </p:spPr>
      </p:pic>
      <p:pic>
        <p:nvPicPr>
          <p:cNvPr id="1051" name="Picture 1050">
            <a:extLst>
              <a:ext uri="{FF2B5EF4-FFF2-40B4-BE49-F238E27FC236}">
                <a16:creationId xmlns:a16="http://schemas.microsoft.com/office/drawing/2014/main" id="{773DDBDB-14CD-4AFE-A264-0422EADEB47C}"/>
              </a:ext>
            </a:extLst>
          </p:cNvPr>
          <p:cNvPicPr>
            <a:picLocks noChangeAspect="1"/>
          </p:cNvPicPr>
          <p:nvPr/>
        </p:nvPicPr>
        <p:blipFill rotWithShape="1">
          <a:blip r:embed="rId35">
            <a:extLst>
              <a:ext uri="{28A0092B-C50C-407E-A947-70E740481C1C}">
                <a14:useLocalDpi xmlns:a14="http://schemas.microsoft.com/office/drawing/2010/main" val="0"/>
              </a:ext>
            </a:extLst>
          </a:blip>
          <a:srcRect l="29353" t="16529" r="31613" b="35621"/>
          <a:stretch/>
        </p:blipFill>
        <p:spPr>
          <a:xfrm>
            <a:off x="16735207" y="25606701"/>
            <a:ext cx="3139891" cy="2743200"/>
          </a:xfrm>
          <a:prstGeom prst="rect">
            <a:avLst/>
          </a:prstGeom>
        </p:spPr>
      </p:pic>
      <p:pic>
        <p:nvPicPr>
          <p:cNvPr id="1053" name="Picture 1052">
            <a:extLst>
              <a:ext uri="{FF2B5EF4-FFF2-40B4-BE49-F238E27FC236}">
                <a16:creationId xmlns:a16="http://schemas.microsoft.com/office/drawing/2014/main" id="{B4F35909-E538-4C41-9C3B-60EE9F182CA0}"/>
              </a:ext>
            </a:extLst>
          </p:cNvPr>
          <p:cNvPicPr>
            <a:picLocks noChangeAspect="1"/>
          </p:cNvPicPr>
          <p:nvPr/>
        </p:nvPicPr>
        <p:blipFill rotWithShape="1">
          <a:blip r:embed="rId36">
            <a:extLst>
              <a:ext uri="{28A0092B-C50C-407E-A947-70E740481C1C}">
                <a14:useLocalDpi xmlns:a14="http://schemas.microsoft.com/office/drawing/2010/main" val="0"/>
              </a:ext>
            </a:extLst>
          </a:blip>
          <a:srcRect l="37242" t="20485" r="38983" b="44907"/>
          <a:stretch/>
        </p:blipFill>
        <p:spPr>
          <a:xfrm>
            <a:off x="16629708" y="29382534"/>
            <a:ext cx="2899196" cy="2743200"/>
          </a:xfrm>
          <a:prstGeom prst="rect">
            <a:avLst/>
          </a:prstGeom>
        </p:spPr>
      </p:pic>
      <p:sp>
        <p:nvSpPr>
          <p:cNvPr id="1054" name="TextBox 1053">
            <a:extLst>
              <a:ext uri="{FF2B5EF4-FFF2-40B4-BE49-F238E27FC236}">
                <a16:creationId xmlns:a16="http://schemas.microsoft.com/office/drawing/2014/main" id="{553DD5EF-F961-4735-9D87-A22F79DA0EB5}"/>
              </a:ext>
            </a:extLst>
          </p:cNvPr>
          <p:cNvSpPr txBox="1"/>
          <p:nvPr/>
        </p:nvSpPr>
        <p:spPr>
          <a:xfrm rot="16200000">
            <a:off x="14389672" y="26434138"/>
            <a:ext cx="3204980" cy="707886"/>
          </a:xfrm>
          <a:prstGeom prst="rect">
            <a:avLst/>
          </a:prstGeom>
          <a:noFill/>
        </p:spPr>
        <p:txBody>
          <a:bodyPr wrap="none" rtlCol="0">
            <a:spAutoFit/>
          </a:bodyPr>
          <a:lstStyle/>
          <a:p>
            <a:r>
              <a:rPr lang="en-US" sz="4000" dirty="0"/>
              <a:t>Color Features</a:t>
            </a:r>
          </a:p>
        </p:txBody>
      </p:sp>
      <p:sp>
        <p:nvSpPr>
          <p:cNvPr id="1055" name="TextBox 1054">
            <a:extLst>
              <a:ext uri="{FF2B5EF4-FFF2-40B4-BE49-F238E27FC236}">
                <a16:creationId xmlns:a16="http://schemas.microsoft.com/office/drawing/2014/main" id="{541975B3-8897-4DD0-9759-4064C2D7AD15}"/>
              </a:ext>
            </a:extLst>
          </p:cNvPr>
          <p:cNvSpPr txBox="1"/>
          <p:nvPr/>
        </p:nvSpPr>
        <p:spPr>
          <a:xfrm>
            <a:off x="23641050" y="25690633"/>
            <a:ext cx="4826577" cy="2785378"/>
          </a:xfrm>
          <a:prstGeom prst="rect">
            <a:avLst/>
          </a:prstGeom>
          <a:noFill/>
        </p:spPr>
        <p:txBody>
          <a:bodyPr wrap="square" rtlCol="0">
            <a:spAutoFit/>
          </a:bodyPr>
          <a:lstStyle/>
          <a:p>
            <a:pPr algn="just"/>
            <a:r>
              <a:rPr lang="en-US" sz="2500" dirty="0">
                <a:latin typeface="Akzidenz Grotesk BE Bold" panose="020B0500000000000000"/>
              </a:rPr>
              <a:t>To describe the color of the images we took each individual color channel (RGB) and calculated the statistics of the histograms (mean, variance, skewness and kurtosis). We also change the color space to HSV and did the same statistics. </a:t>
            </a:r>
          </a:p>
        </p:txBody>
      </p:sp>
      <p:sp>
        <p:nvSpPr>
          <p:cNvPr id="1056" name="TextBox 1055">
            <a:extLst>
              <a:ext uri="{FF2B5EF4-FFF2-40B4-BE49-F238E27FC236}">
                <a16:creationId xmlns:a16="http://schemas.microsoft.com/office/drawing/2014/main" id="{66205144-0925-47D6-8800-0A95CBA27F06}"/>
              </a:ext>
            </a:extLst>
          </p:cNvPr>
          <p:cNvSpPr txBox="1"/>
          <p:nvPr/>
        </p:nvSpPr>
        <p:spPr>
          <a:xfrm>
            <a:off x="17905908" y="25097162"/>
            <a:ext cx="815031" cy="523220"/>
          </a:xfrm>
          <a:prstGeom prst="rect">
            <a:avLst/>
          </a:prstGeom>
          <a:noFill/>
        </p:spPr>
        <p:txBody>
          <a:bodyPr wrap="none" rtlCol="0">
            <a:spAutoFit/>
          </a:bodyPr>
          <a:lstStyle/>
          <a:p>
            <a:r>
              <a:rPr lang="en-US" sz="2800" b="1" dirty="0"/>
              <a:t>RGB</a:t>
            </a:r>
          </a:p>
        </p:txBody>
      </p:sp>
      <p:sp>
        <p:nvSpPr>
          <p:cNvPr id="1057" name="TextBox 1056">
            <a:extLst>
              <a:ext uri="{FF2B5EF4-FFF2-40B4-BE49-F238E27FC236}">
                <a16:creationId xmlns:a16="http://schemas.microsoft.com/office/drawing/2014/main" id="{08CD8794-7C19-4BD1-9603-61E7B03B92BB}"/>
              </a:ext>
            </a:extLst>
          </p:cNvPr>
          <p:cNvSpPr txBox="1"/>
          <p:nvPr/>
        </p:nvSpPr>
        <p:spPr>
          <a:xfrm>
            <a:off x="21335494" y="25097162"/>
            <a:ext cx="788549" cy="523220"/>
          </a:xfrm>
          <a:prstGeom prst="rect">
            <a:avLst/>
          </a:prstGeom>
          <a:noFill/>
        </p:spPr>
        <p:txBody>
          <a:bodyPr wrap="none" rtlCol="0">
            <a:spAutoFit/>
          </a:bodyPr>
          <a:lstStyle/>
          <a:p>
            <a:r>
              <a:rPr lang="en-US" sz="2800" b="1" dirty="0"/>
              <a:t>HSV</a:t>
            </a:r>
          </a:p>
        </p:txBody>
      </p:sp>
      <p:sp>
        <p:nvSpPr>
          <p:cNvPr id="1058" name="TextBox 1057">
            <a:extLst>
              <a:ext uri="{FF2B5EF4-FFF2-40B4-BE49-F238E27FC236}">
                <a16:creationId xmlns:a16="http://schemas.microsoft.com/office/drawing/2014/main" id="{2638D172-C462-45C2-87CF-5FCB793E1219}"/>
              </a:ext>
            </a:extLst>
          </p:cNvPr>
          <p:cNvSpPr txBox="1"/>
          <p:nvPr/>
        </p:nvSpPr>
        <p:spPr>
          <a:xfrm rot="16200000">
            <a:off x="14003263" y="30199743"/>
            <a:ext cx="4033412" cy="707886"/>
          </a:xfrm>
          <a:prstGeom prst="rect">
            <a:avLst/>
          </a:prstGeom>
          <a:noFill/>
        </p:spPr>
        <p:txBody>
          <a:bodyPr wrap="none" rtlCol="0">
            <a:spAutoFit/>
          </a:bodyPr>
          <a:lstStyle/>
          <a:p>
            <a:r>
              <a:rPr lang="en-US" sz="4000" dirty="0"/>
              <a:t>Structure Features</a:t>
            </a:r>
          </a:p>
        </p:txBody>
      </p:sp>
      <p:sp>
        <p:nvSpPr>
          <p:cNvPr id="236" name="TextBox 235">
            <a:extLst>
              <a:ext uri="{FF2B5EF4-FFF2-40B4-BE49-F238E27FC236}">
                <a16:creationId xmlns:a16="http://schemas.microsoft.com/office/drawing/2014/main" id="{ED61FE4A-632E-488F-9D9E-C143F0869553}"/>
              </a:ext>
            </a:extLst>
          </p:cNvPr>
          <p:cNvSpPr txBox="1"/>
          <p:nvPr/>
        </p:nvSpPr>
        <p:spPr>
          <a:xfrm>
            <a:off x="25692478" y="28959356"/>
            <a:ext cx="2915718" cy="3554819"/>
          </a:xfrm>
          <a:prstGeom prst="rect">
            <a:avLst/>
          </a:prstGeom>
          <a:noFill/>
        </p:spPr>
        <p:txBody>
          <a:bodyPr wrap="square" rtlCol="0">
            <a:spAutoFit/>
          </a:bodyPr>
          <a:lstStyle/>
          <a:p>
            <a:pPr algn="just"/>
            <a:r>
              <a:rPr lang="en-US" sz="2500" dirty="0">
                <a:latin typeface="Akzidenz Grotesk BE Bold" panose="020B0500000000000000"/>
              </a:rPr>
              <a:t>We detected circles and counted them. The sum of the edges gives an idea of the complexity of the space. Gabor filter sums give a more specific idea of the edge directions.</a:t>
            </a:r>
          </a:p>
        </p:txBody>
      </p:sp>
      <p:sp>
        <p:nvSpPr>
          <p:cNvPr id="237" name="TextBox 236">
            <a:extLst>
              <a:ext uri="{FF2B5EF4-FFF2-40B4-BE49-F238E27FC236}">
                <a16:creationId xmlns:a16="http://schemas.microsoft.com/office/drawing/2014/main" id="{A922B0EA-FF25-4E4F-A911-67BD07330D87}"/>
              </a:ext>
            </a:extLst>
          </p:cNvPr>
          <p:cNvSpPr txBox="1"/>
          <p:nvPr/>
        </p:nvSpPr>
        <p:spPr>
          <a:xfrm>
            <a:off x="17075500" y="28805538"/>
            <a:ext cx="2213426" cy="523220"/>
          </a:xfrm>
          <a:prstGeom prst="rect">
            <a:avLst/>
          </a:prstGeom>
          <a:noFill/>
        </p:spPr>
        <p:txBody>
          <a:bodyPr wrap="none" rtlCol="0">
            <a:spAutoFit/>
          </a:bodyPr>
          <a:lstStyle/>
          <a:p>
            <a:r>
              <a:rPr lang="en-US" sz="2800" b="1" dirty="0"/>
              <a:t>Detect Circles</a:t>
            </a:r>
          </a:p>
        </p:txBody>
      </p:sp>
      <p:sp>
        <p:nvSpPr>
          <p:cNvPr id="238" name="TextBox 237">
            <a:extLst>
              <a:ext uri="{FF2B5EF4-FFF2-40B4-BE49-F238E27FC236}">
                <a16:creationId xmlns:a16="http://schemas.microsoft.com/office/drawing/2014/main" id="{51DAE160-F227-4925-ADFD-74DF3923D8D8}"/>
              </a:ext>
            </a:extLst>
          </p:cNvPr>
          <p:cNvSpPr txBox="1"/>
          <p:nvPr/>
        </p:nvSpPr>
        <p:spPr>
          <a:xfrm>
            <a:off x="19844982" y="28805538"/>
            <a:ext cx="2430602" cy="523220"/>
          </a:xfrm>
          <a:prstGeom prst="rect">
            <a:avLst/>
          </a:prstGeom>
          <a:noFill/>
        </p:spPr>
        <p:txBody>
          <a:bodyPr wrap="none" rtlCol="0">
            <a:spAutoFit/>
          </a:bodyPr>
          <a:lstStyle/>
          <a:p>
            <a:r>
              <a:rPr lang="en-US" sz="2800" b="1" dirty="0"/>
              <a:t>Edge Detection</a:t>
            </a:r>
          </a:p>
        </p:txBody>
      </p:sp>
      <p:sp>
        <p:nvSpPr>
          <p:cNvPr id="239" name="TextBox 238">
            <a:extLst>
              <a:ext uri="{FF2B5EF4-FFF2-40B4-BE49-F238E27FC236}">
                <a16:creationId xmlns:a16="http://schemas.microsoft.com/office/drawing/2014/main" id="{299B4864-51DC-4817-8D06-65113FFFD863}"/>
              </a:ext>
            </a:extLst>
          </p:cNvPr>
          <p:cNvSpPr txBox="1"/>
          <p:nvPr/>
        </p:nvSpPr>
        <p:spPr>
          <a:xfrm>
            <a:off x="23006945" y="28805538"/>
            <a:ext cx="2096343" cy="523220"/>
          </a:xfrm>
          <a:prstGeom prst="rect">
            <a:avLst/>
          </a:prstGeom>
          <a:noFill/>
        </p:spPr>
        <p:txBody>
          <a:bodyPr wrap="none" rtlCol="0">
            <a:spAutoFit/>
          </a:bodyPr>
          <a:lstStyle/>
          <a:p>
            <a:r>
              <a:rPr lang="en-US" sz="2800" b="1" dirty="0"/>
              <a:t>Gabor Filters</a:t>
            </a:r>
          </a:p>
        </p:txBody>
      </p:sp>
      <p:sp>
        <p:nvSpPr>
          <p:cNvPr id="240" name="TextBox 239">
            <a:extLst>
              <a:ext uri="{FF2B5EF4-FFF2-40B4-BE49-F238E27FC236}">
                <a16:creationId xmlns:a16="http://schemas.microsoft.com/office/drawing/2014/main" id="{5CECBA9F-0F48-421D-8AD3-BD55B44F52FD}"/>
              </a:ext>
            </a:extLst>
          </p:cNvPr>
          <p:cNvSpPr txBox="1"/>
          <p:nvPr/>
        </p:nvSpPr>
        <p:spPr>
          <a:xfrm rot="16200000">
            <a:off x="29822029" y="7807874"/>
            <a:ext cx="1822935" cy="707886"/>
          </a:xfrm>
          <a:prstGeom prst="rect">
            <a:avLst/>
          </a:prstGeom>
          <a:noFill/>
        </p:spPr>
        <p:txBody>
          <a:bodyPr wrap="none" rtlCol="0">
            <a:spAutoFit/>
          </a:bodyPr>
          <a:lstStyle/>
          <a:p>
            <a:r>
              <a:rPr lang="en-US" sz="4000" dirty="0" err="1"/>
              <a:t>Kmeans</a:t>
            </a:r>
            <a:endParaRPr lang="en-US" sz="4000" dirty="0"/>
          </a:p>
        </p:txBody>
      </p:sp>
      <p:sp>
        <p:nvSpPr>
          <p:cNvPr id="241" name="TextBox 240">
            <a:extLst>
              <a:ext uri="{FF2B5EF4-FFF2-40B4-BE49-F238E27FC236}">
                <a16:creationId xmlns:a16="http://schemas.microsoft.com/office/drawing/2014/main" id="{2A1BC6E4-7892-4C7C-9710-30FC1E7FA5FF}"/>
              </a:ext>
            </a:extLst>
          </p:cNvPr>
          <p:cNvSpPr txBox="1"/>
          <p:nvPr/>
        </p:nvSpPr>
        <p:spPr>
          <a:xfrm rot="16200000">
            <a:off x="29782668" y="11612327"/>
            <a:ext cx="1812227" cy="707886"/>
          </a:xfrm>
          <a:prstGeom prst="rect">
            <a:avLst/>
          </a:prstGeom>
          <a:noFill/>
        </p:spPr>
        <p:txBody>
          <a:bodyPr wrap="none" rtlCol="0">
            <a:spAutoFit/>
          </a:bodyPr>
          <a:lstStyle/>
          <a:p>
            <a:r>
              <a:rPr lang="en-US" sz="4000" dirty="0"/>
              <a:t>Entropy</a:t>
            </a:r>
          </a:p>
        </p:txBody>
      </p:sp>
    </p:spTree>
    <p:extLst>
      <p:ext uri="{BB962C8B-B14F-4D97-AF65-F5344CB8AC3E}">
        <p14:creationId xmlns:p14="http://schemas.microsoft.com/office/powerpoint/2010/main" val="536520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2915</TotalTime>
  <Words>646</Words>
  <Application>Microsoft Office PowerPoint</Application>
  <PresentationFormat>Custom</PresentationFormat>
  <Paragraphs>44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Akzidenz Grotesk BE</vt:lpstr>
      <vt:lpstr>Akzidenz Grotesk BE Bold</vt: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Alberto Cruz</dc:creator>
  <cp:lastModifiedBy>Anthony Bianchi</cp:lastModifiedBy>
  <cp:revision>92</cp:revision>
  <dcterms:created xsi:type="dcterms:W3CDTF">2017-03-09T22:13:25Z</dcterms:created>
  <dcterms:modified xsi:type="dcterms:W3CDTF">2019-06-26T17:25:47Z</dcterms:modified>
</cp:coreProperties>
</file>