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200"/>
    <a:srgbClr val="005D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660"/>
  </p:normalViewPr>
  <p:slideViewPr>
    <p:cSldViewPr snapToGrid="0">
      <p:cViewPr varScale="1">
        <p:scale>
          <a:sx n="24" d="100"/>
          <a:sy n="24" d="100"/>
        </p:scale>
        <p:origin x="12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941754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12218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407531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334282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C7C61-FCAE-4797-9DD0-2301AF4A7F5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3503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8C7C61-FCAE-4797-9DD0-2301AF4A7F5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351322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8C7C61-FCAE-4797-9DD0-2301AF4A7F5D}"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27096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8C7C61-FCAE-4797-9DD0-2301AF4A7F5D}"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04281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C7C61-FCAE-4797-9DD0-2301AF4A7F5D}"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8896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48C7C61-FCAE-4797-9DD0-2301AF4A7F5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29135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48C7C61-FCAE-4797-9DD0-2301AF4A7F5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02358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48C7C61-FCAE-4797-9DD0-2301AF4A7F5D}" type="datetimeFigureOut">
              <a:rPr lang="en-US" smtClean="0"/>
              <a:t>4/29/2020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CD5C4B47-E66C-4800-BEF8-2BC5D4CC2348}" type="slidenum">
              <a:rPr lang="en-US" smtClean="0"/>
              <a:t>‹#›</a:t>
            </a:fld>
            <a:endParaRPr lang="en-US"/>
          </a:p>
        </p:txBody>
      </p:sp>
    </p:spTree>
    <p:extLst>
      <p:ext uri="{BB962C8B-B14F-4D97-AF65-F5344CB8AC3E}">
        <p14:creationId xmlns:p14="http://schemas.microsoft.com/office/powerpoint/2010/main" val="3171385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31546800"/>
            <a:ext cx="42976800" cy="914400"/>
          </a:xfrm>
          <a:prstGeom prst="rect">
            <a:avLst/>
          </a:prstGeom>
          <a:solidFill>
            <a:srgbClr val="005D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7198" y="5029200"/>
            <a:ext cx="42976801" cy="457198"/>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57198" y="457200"/>
            <a:ext cx="42976801" cy="4572000"/>
          </a:xfrm>
          <a:prstGeom prst="rect">
            <a:avLst/>
          </a:prstGeom>
          <a:solidFill>
            <a:srgbClr val="005D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228981" y="31650057"/>
            <a:ext cx="17433234" cy="707886"/>
          </a:xfrm>
          <a:prstGeom prst="rect">
            <a:avLst/>
          </a:prstGeom>
          <a:noFill/>
        </p:spPr>
        <p:txBody>
          <a:bodyPr wrap="square" rtlCol="0">
            <a:spAutoFit/>
          </a:bodyPr>
          <a:lstStyle/>
          <a:p>
            <a:r>
              <a:rPr lang="en-US" sz="4000" dirty="0">
                <a:solidFill>
                  <a:schemeClr val="bg1"/>
                </a:solidFill>
                <a:latin typeface="Palatino Linotype" panose="02040502050505030304" pitchFamily="18" charset="0"/>
              </a:rPr>
              <a:t>Department of Computer and Electrical Engineering and Computer Science</a:t>
            </a:r>
          </a:p>
        </p:txBody>
      </p:sp>
      <p:sp>
        <p:nvSpPr>
          <p:cNvPr id="10" name="TextBox 9"/>
          <p:cNvSpPr txBox="1"/>
          <p:nvPr/>
        </p:nvSpPr>
        <p:spPr>
          <a:xfrm>
            <a:off x="11429999" y="457200"/>
            <a:ext cx="30986361" cy="3046988"/>
          </a:xfrm>
          <a:prstGeom prst="rect">
            <a:avLst/>
          </a:prstGeom>
          <a:noFill/>
        </p:spPr>
        <p:txBody>
          <a:bodyPr wrap="square" rtlCol="0">
            <a:spAutoFit/>
          </a:bodyPr>
          <a:lstStyle/>
          <a:p>
            <a:pPr algn="ctr"/>
            <a:r>
              <a:rPr lang="en-US" sz="9600" dirty="0">
                <a:solidFill>
                  <a:schemeClr val="bg1"/>
                </a:solidFill>
              </a:rPr>
              <a:t>WhatsDue</a:t>
            </a:r>
          </a:p>
          <a:p>
            <a:pPr algn="ctr"/>
            <a:r>
              <a:rPr lang="en-US" sz="9600" dirty="0">
                <a:solidFill>
                  <a:schemeClr val="bg1"/>
                </a:solidFill>
              </a:rPr>
              <a:t>By</a:t>
            </a:r>
          </a:p>
        </p:txBody>
      </p:sp>
      <p:sp>
        <p:nvSpPr>
          <p:cNvPr id="11" name="TextBox 10"/>
          <p:cNvSpPr txBox="1"/>
          <p:nvPr/>
        </p:nvSpPr>
        <p:spPr>
          <a:xfrm>
            <a:off x="11430000" y="3657600"/>
            <a:ext cx="30986360" cy="1200329"/>
          </a:xfrm>
          <a:prstGeom prst="rect">
            <a:avLst/>
          </a:prstGeom>
          <a:noFill/>
        </p:spPr>
        <p:txBody>
          <a:bodyPr wrap="square" rtlCol="0">
            <a:spAutoFit/>
          </a:bodyPr>
          <a:lstStyle/>
          <a:p>
            <a:pPr algn="ctr"/>
            <a:r>
              <a:rPr lang="en-US" sz="7200" dirty="0">
                <a:solidFill>
                  <a:schemeClr val="bg1"/>
                </a:solidFill>
              </a:rPr>
              <a:t>Eddie </a:t>
            </a:r>
            <a:r>
              <a:rPr lang="en-US" sz="7200" dirty="0" err="1">
                <a:solidFill>
                  <a:schemeClr val="bg1"/>
                </a:solidFill>
              </a:rPr>
              <a:t>Ekpo</a:t>
            </a:r>
            <a:r>
              <a:rPr lang="en-US" sz="7200" dirty="0">
                <a:solidFill>
                  <a:schemeClr val="bg1"/>
                </a:solidFill>
              </a:rPr>
              <a:t>, Edwin Hernandez, Nicholas </a:t>
            </a:r>
            <a:r>
              <a:rPr lang="en-US" sz="7200" dirty="0" err="1">
                <a:solidFill>
                  <a:schemeClr val="bg1"/>
                </a:solidFill>
              </a:rPr>
              <a:t>Kalar</a:t>
            </a:r>
            <a:endParaRPr lang="en-US" sz="7200" dirty="0">
              <a:solidFill>
                <a:schemeClr val="bg1"/>
              </a:solidFill>
            </a:endParaRP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942500"/>
            <a:ext cx="4114950" cy="3673232"/>
          </a:xfrm>
          <a:prstGeom prst="rect">
            <a:avLst/>
          </a:prstGeom>
        </p:spPr>
      </p:pic>
      <p:sp>
        <p:nvSpPr>
          <p:cNvPr id="17" name="TextBox 16"/>
          <p:cNvSpPr txBox="1"/>
          <p:nvPr/>
        </p:nvSpPr>
        <p:spPr>
          <a:xfrm>
            <a:off x="4572149" y="2180481"/>
            <a:ext cx="6857849" cy="2646878"/>
          </a:xfrm>
          <a:prstGeom prst="rect">
            <a:avLst/>
          </a:prstGeom>
          <a:noFill/>
        </p:spPr>
        <p:txBody>
          <a:bodyPr wrap="square" rtlCol="0">
            <a:spAutoFit/>
          </a:bodyPr>
          <a:lstStyle/>
          <a:p>
            <a:pPr>
              <a:spcAft>
                <a:spcPts val="1200"/>
              </a:spcAft>
            </a:pPr>
            <a:r>
              <a:rPr lang="en-US" sz="7600" spc="-300" dirty="0">
                <a:solidFill>
                  <a:schemeClr val="bg1">
                    <a:lumMod val="95000"/>
                  </a:schemeClr>
                </a:solidFill>
                <a:latin typeface="Palatino Linotype" panose="02040502050505030304" pitchFamily="18" charset="0"/>
              </a:rPr>
              <a:t>CSU Bakersfield</a:t>
            </a:r>
          </a:p>
          <a:p>
            <a:r>
              <a:rPr lang="en-US" sz="4000" spc="-300" dirty="0">
                <a:solidFill>
                  <a:schemeClr val="bg1">
                    <a:lumMod val="95000"/>
                  </a:schemeClr>
                </a:solidFill>
                <a:latin typeface="Palatino Linotype" panose="02040502050505030304" pitchFamily="18" charset="0"/>
              </a:rPr>
              <a:t>School of Natural Sciences, Mathematics, and Engineering</a:t>
            </a:r>
          </a:p>
        </p:txBody>
      </p:sp>
      <p:sp>
        <p:nvSpPr>
          <p:cNvPr id="29" name="TextBox 28">
            <a:extLst>
              <a:ext uri="{FF2B5EF4-FFF2-40B4-BE49-F238E27FC236}">
                <a16:creationId xmlns:a16="http://schemas.microsoft.com/office/drawing/2014/main" id="{879798BE-67E6-4044-9824-87EEB22E2B3D}"/>
              </a:ext>
            </a:extLst>
          </p:cNvPr>
          <p:cNvSpPr txBox="1"/>
          <p:nvPr/>
        </p:nvSpPr>
        <p:spPr>
          <a:xfrm>
            <a:off x="457198" y="6127823"/>
            <a:ext cx="10001248" cy="10865731"/>
          </a:xfrm>
          <a:prstGeom prst="rect">
            <a:avLst/>
          </a:prstGeom>
          <a:solidFill>
            <a:schemeClr val="bg1">
              <a:lumMod val="85000"/>
            </a:schemeClr>
          </a:solidFill>
        </p:spPr>
        <p:txBody>
          <a:bodyPr wrap="square" rtlCol="0">
            <a:spAutoFit/>
          </a:bodyPr>
          <a:lstStyle/>
          <a:p>
            <a:pPr algn="ctr"/>
            <a:r>
              <a:rPr lang="en-US" b="1" dirty="0"/>
              <a:t>Abstract</a:t>
            </a:r>
          </a:p>
          <a:p>
            <a:pPr algn="ctr"/>
            <a:endParaRPr lang="en-US" sz="1050" b="1" dirty="0"/>
          </a:p>
          <a:p>
            <a:pPr marL="548640" lvl="1" indent="-365760">
              <a:spcAft>
                <a:spcPts val="600"/>
              </a:spcAft>
              <a:buFont typeface="Arial" panose="020B0604020202020204" pitchFamily="34" charset="0"/>
              <a:buChar char="•"/>
            </a:pPr>
            <a:r>
              <a:rPr lang="en-US" sz="3600" dirty="0"/>
              <a:t>Students juggling several courses often leads to confusion when information delivery may vary from each professor. As of now, the CSUB Computer Science departments offers five different methods of delivering syllabi and classroom documents. </a:t>
            </a:r>
          </a:p>
          <a:p>
            <a:pPr marL="548640" lvl="1" indent="-365760">
              <a:buFont typeface="Arial" panose="020B0604020202020204" pitchFamily="34" charset="0"/>
              <a:buChar char="•"/>
            </a:pPr>
            <a:r>
              <a:rPr lang="en-US" sz="3600" dirty="0"/>
              <a:t>Our project utilizes Bluetooth Low Energy Beacons (BLE Beacons), an Android application built using Kotlin, a web portal for uploading files and adjusting syllabi, and a backend SQL database to deliver a seamless experience for students.</a:t>
            </a:r>
          </a:p>
          <a:p>
            <a:pPr marL="548640" lvl="1" indent="-365760">
              <a:buFont typeface="Arial" panose="020B0604020202020204" pitchFamily="34" charset="0"/>
              <a:buChar char="•"/>
            </a:pPr>
            <a:r>
              <a:rPr lang="en-US" sz="3600" dirty="0"/>
              <a:t>Once within range of a Bluetooth beacon, students would be automatically updated with the latest course information or syllabus revision. BLE beacons allow for mobile devices to be sent relevant location-based information. </a:t>
            </a:r>
          </a:p>
          <a:p>
            <a:pPr marL="548640" lvl="1" indent="-365760">
              <a:buFont typeface="Arial" panose="020B0604020202020204" pitchFamily="34" charset="0"/>
              <a:buChar char="•"/>
            </a:pPr>
            <a:endParaRPr lang="en-US" sz="3600" dirty="0"/>
          </a:p>
        </p:txBody>
      </p:sp>
      <p:sp>
        <p:nvSpPr>
          <p:cNvPr id="42" name="TextBox 41">
            <a:extLst>
              <a:ext uri="{FF2B5EF4-FFF2-40B4-BE49-F238E27FC236}">
                <a16:creationId xmlns:a16="http://schemas.microsoft.com/office/drawing/2014/main" id="{8C30D74E-2164-4A58-A7CA-777F15FF38AB}"/>
              </a:ext>
            </a:extLst>
          </p:cNvPr>
          <p:cNvSpPr txBox="1"/>
          <p:nvPr/>
        </p:nvSpPr>
        <p:spPr>
          <a:xfrm>
            <a:off x="457198" y="17634979"/>
            <a:ext cx="10001248" cy="8018798"/>
          </a:xfrm>
          <a:prstGeom prst="rect">
            <a:avLst/>
          </a:prstGeom>
          <a:solidFill>
            <a:schemeClr val="bg1">
              <a:lumMod val="85000"/>
            </a:schemeClr>
          </a:solidFill>
        </p:spPr>
        <p:txBody>
          <a:bodyPr wrap="square" rtlCol="0">
            <a:spAutoFit/>
          </a:bodyPr>
          <a:lstStyle/>
          <a:p>
            <a:pPr algn="ctr"/>
            <a:r>
              <a:rPr lang="en-US" b="1" dirty="0"/>
              <a:t>Why</a:t>
            </a:r>
          </a:p>
          <a:p>
            <a:pPr algn="ctr"/>
            <a:endParaRPr lang="en-US" sz="1050" b="1" dirty="0"/>
          </a:p>
          <a:p>
            <a:pPr marL="457200"/>
            <a:r>
              <a:rPr lang="en-US" sz="3600" dirty="0"/>
              <a:t>With the growing number of platforms CSUB utilizes to distribute basic classroom documents, an easy-to-use automated application to distributed classroom syllabus would be beneficial to faculty and students. The application accesses a database using a BLE beacon as a medium, once a device is within range of said beacon, a database query is initiated to see if any syllabus changes have been made. This automated service eliminates the student’s need to check multiple platforms for coursework. </a:t>
            </a:r>
          </a:p>
          <a:p>
            <a:pPr marL="457200"/>
            <a:endParaRPr lang="en-US" sz="3600" dirty="0"/>
          </a:p>
        </p:txBody>
      </p:sp>
      <p:sp>
        <p:nvSpPr>
          <p:cNvPr id="43" name="TextBox 42">
            <a:extLst>
              <a:ext uri="{FF2B5EF4-FFF2-40B4-BE49-F238E27FC236}">
                <a16:creationId xmlns:a16="http://schemas.microsoft.com/office/drawing/2014/main" id="{4AB50CBA-0E38-477D-B135-4E8C7F6AFD41}"/>
              </a:ext>
            </a:extLst>
          </p:cNvPr>
          <p:cNvSpPr txBox="1"/>
          <p:nvPr/>
        </p:nvSpPr>
        <p:spPr>
          <a:xfrm>
            <a:off x="32415112" y="22556166"/>
            <a:ext cx="10001248" cy="6195222"/>
          </a:xfrm>
          <a:prstGeom prst="rect">
            <a:avLst/>
          </a:prstGeom>
          <a:solidFill>
            <a:schemeClr val="bg1">
              <a:lumMod val="85000"/>
            </a:schemeClr>
          </a:solidFill>
        </p:spPr>
        <p:txBody>
          <a:bodyPr wrap="square" rtlCol="0">
            <a:spAutoFit/>
          </a:bodyPr>
          <a:lstStyle/>
          <a:p>
            <a:pPr algn="ctr"/>
            <a:r>
              <a:rPr lang="en-US" b="1" dirty="0"/>
              <a:t>Languages/Libraries</a:t>
            </a:r>
          </a:p>
          <a:p>
            <a:pPr marL="548640" indent="-365760">
              <a:buFont typeface="Arial" panose="020B0604020202020204" pitchFamily="34" charset="0"/>
              <a:buChar char="•"/>
            </a:pPr>
            <a:r>
              <a:rPr lang="en-US" sz="3600" dirty="0"/>
              <a:t>Bluetooth beacons</a:t>
            </a:r>
          </a:p>
          <a:p>
            <a:pPr marL="548640" indent="-365760">
              <a:buFont typeface="Arial" panose="020B0604020202020204" pitchFamily="34" charset="0"/>
              <a:buChar char="•"/>
            </a:pPr>
            <a:r>
              <a:rPr lang="en-US" sz="3600" dirty="0"/>
              <a:t>Implementation of RSSI</a:t>
            </a:r>
          </a:p>
          <a:p>
            <a:pPr marL="548640" indent="-365760">
              <a:buFont typeface="Arial" panose="020B0604020202020204" pitchFamily="34" charset="0"/>
              <a:buChar char="•"/>
            </a:pPr>
            <a:r>
              <a:rPr lang="en-US" sz="3600" dirty="0"/>
              <a:t>Kotlin</a:t>
            </a:r>
          </a:p>
          <a:p>
            <a:pPr marL="548640" indent="-365760">
              <a:buFont typeface="Arial" panose="020B0604020202020204" pitchFamily="34" charset="0"/>
              <a:buChar char="•"/>
            </a:pPr>
            <a:r>
              <a:rPr lang="en-US" sz="3600" dirty="0"/>
              <a:t>HTML, CSS, Bootstrap Studio</a:t>
            </a:r>
          </a:p>
          <a:p>
            <a:pPr marL="548640" indent="-365760">
              <a:buFont typeface="Arial" panose="020B0604020202020204" pitchFamily="34" charset="0"/>
              <a:buChar char="•"/>
            </a:pPr>
            <a:r>
              <a:rPr lang="en-US" sz="3600" dirty="0"/>
              <a:t>Handlebars</a:t>
            </a:r>
          </a:p>
          <a:p>
            <a:pPr marL="548640" indent="-365760">
              <a:buFont typeface="Arial" panose="020B0604020202020204" pitchFamily="34" charset="0"/>
              <a:buChar char="•"/>
            </a:pPr>
            <a:r>
              <a:rPr lang="en-US" sz="3600" dirty="0"/>
              <a:t>Node.js, Express</a:t>
            </a:r>
          </a:p>
          <a:p>
            <a:pPr marL="548640" indent="-365760">
              <a:buFont typeface="Arial" panose="020B0604020202020204" pitchFamily="34" charset="0"/>
              <a:buChar char="•"/>
            </a:pPr>
            <a:r>
              <a:rPr lang="en-US" sz="3600" dirty="0"/>
              <a:t>MySQL</a:t>
            </a:r>
          </a:p>
          <a:p>
            <a:pPr marL="548640" indent="-365760">
              <a:buFont typeface="Arial" panose="020B0604020202020204" pitchFamily="34" charset="0"/>
              <a:buChar char="•"/>
            </a:pPr>
            <a:r>
              <a:rPr lang="en-US" sz="3600" dirty="0" err="1"/>
              <a:t>Eddystone</a:t>
            </a:r>
            <a:r>
              <a:rPr lang="en-US" sz="3600" dirty="0"/>
              <a:t> API</a:t>
            </a:r>
          </a:p>
          <a:p>
            <a:pPr marL="548640" indent="-365760">
              <a:buFont typeface="Arial" panose="020B0604020202020204" pitchFamily="34" charset="0"/>
              <a:buChar char="•"/>
            </a:pPr>
            <a:endParaRPr lang="en-US" sz="3600" dirty="0"/>
          </a:p>
        </p:txBody>
      </p:sp>
      <p:sp>
        <p:nvSpPr>
          <p:cNvPr id="44" name="TextBox 43">
            <a:extLst>
              <a:ext uri="{FF2B5EF4-FFF2-40B4-BE49-F238E27FC236}">
                <a16:creationId xmlns:a16="http://schemas.microsoft.com/office/drawing/2014/main" id="{D0B9C1A4-7D35-492D-B7DB-3BAE024F29C7}"/>
              </a:ext>
            </a:extLst>
          </p:cNvPr>
          <p:cNvSpPr txBox="1"/>
          <p:nvPr/>
        </p:nvSpPr>
        <p:spPr>
          <a:xfrm>
            <a:off x="12292159" y="6127823"/>
            <a:ext cx="18289240" cy="4779450"/>
          </a:xfrm>
          <a:prstGeom prst="rect">
            <a:avLst/>
          </a:prstGeom>
          <a:solidFill>
            <a:schemeClr val="accent1">
              <a:lumMod val="60000"/>
              <a:lumOff val="40000"/>
            </a:schemeClr>
          </a:solidFill>
        </p:spPr>
        <p:txBody>
          <a:bodyPr wrap="square" rtlCol="0">
            <a:spAutoFit/>
          </a:bodyPr>
          <a:lstStyle/>
          <a:p>
            <a:pPr algn="ctr"/>
            <a:r>
              <a:rPr lang="en-US" b="1" dirty="0"/>
              <a:t>Significance of WhatsDue</a:t>
            </a:r>
          </a:p>
          <a:p>
            <a:pPr algn="ctr"/>
            <a:endParaRPr lang="en-US" sz="1600" b="1" dirty="0"/>
          </a:p>
          <a:p>
            <a:pPr marL="548640"/>
            <a:r>
              <a:rPr lang="en-US" sz="3600" dirty="0"/>
              <a:t>WhatsDue’s primary purpose is to simplify the lives of students. Students have multiple sources to obtain vital classroom information. Some of this information may include assignment due dates, upcoming exams and professor contact information. WhatsDue helps eliminate the stress of students having to rely on multiple sources for their syllabus needs. Within the application, students may access a dynamic list of their courses where their syllabus is just a tap away. </a:t>
            </a:r>
          </a:p>
        </p:txBody>
      </p:sp>
      <p:sp>
        <p:nvSpPr>
          <p:cNvPr id="45" name="TextBox 44">
            <a:extLst>
              <a:ext uri="{FF2B5EF4-FFF2-40B4-BE49-F238E27FC236}">
                <a16:creationId xmlns:a16="http://schemas.microsoft.com/office/drawing/2014/main" id="{8EFCE000-0CF2-49EA-A22D-B9EABF92BEF6}"/>
              </a:ext>
            </a:extLst>
          </p:cNvPr>
          <p:cNvSpPr txBox="1"/>
          <p:nvPr/>
        </p:nvSpPr>
        <p:spPr>
          <a:xfrm>
            <a:off x="12372975" y="11560688"/>
            <a:ext cx="18289240" cy="4225452"/>
          </a:xfrm>
          <a:prstGeom prst="rect">
            <a:avLst/>
          </a:prstGeom>
          <a:solidFill>
            <a:schemeClr val="accent1">
              <a:lumMod val="60000"/>
              <a:lumOff val="40000"/>
            </a:schemeClr>
          </a:solidFill>
        </p:spPr>
        <p:txBody>
          <a:bodyPr wrap="square" rtlCol="0">
            <a:spAutoFit/>
          </a:bodyPr>
          <a:lstStyle/>
          <a:p>
            <a:pPr algn="ctr"/>
            <a:r>
              <a:rPr lang="en-US" b="1" dirty="0"/>
              <a:t>Results</a:t>
            </a:r>
          </a:p>
          <a:p>
            <a:pPr algn="ctr"/>
            <a:endParaRPr lang="en-US" sz="1600" b="1" dirty="0"/>
          </a:p>
          <a:p>
            <a:pPr marL="548640"/>
            <a:r>
              <a:rPr lang="en-US" sz="3600" dirty="0" err="1"/>
              <a:t>WhatsDue</a:t>
            </a:r>
            <a:r>
              <a:rPr lang="en-US" sz="3600" dirty="0"/>
              <a:t> is a functioning application that will dynamically display a student’s current course load as well as each syllabi for the respective course. The front-end website has also successfully been deployed to help professors easily access their course syllabi, students enrolled in each course as well as the ability to add or drop any students.</a:t>
            </a:r>
          </a:p>
          <a:p>
            <a:pPr marL="548640"/>
            <a:endParaRPr lang="en-US" sz="3600" dirty="0"/>
          </a:p>
        </p:txBody>
      </p:sp>
      <p:pic>
        <p:nvPicPr>
          <p:cNvPr id="50" name="Picture 49">
            <a:extLst>
              <a:ext uri="{FF2B5EF4-FFF2-40B4-BE49-F238E27FC236}">
                <a16:creationId xmlns:a16="http://schemas.microsoft.com/office/drawing/2014/main" id="{F9D37B9B-B865-402F-9DA7-4C15AE506ABB}"/>
              </a:ext>
            </a:extLst>
          </p:cNvPr>
          <p:cNvPicPr>
            <a:picLocks noChangeAspect="1"/>
          </p:cNvPicPr>
          <p:nvPr/>
        </p:nvPicPr>
        <p:blipFill rotWithShape="1">
          <a:blip r:embed="rId3"/>
          <a:srcRect b="5680"/>
          <a:stretch/>
        </p:blipFill>
        <p:spPr>
          <a:xfrm>
            <a:off x="12173097" y="23475840"/>
            <a:ext cx="18289240" cy="7753929"/>
          </a:xfrm>
          <a:prstGeom prst="rect">
            <a:avLst/>
          </a:prstGeom>
        </p:spPr>
      </p:pic>
      <p:sp>
        <p:nvSpPr>
          <p:cNvPr id="51" name="TextBox 50">
            <a:extLst>
              <a:ext uri="{FF2B5EF4-FFF2-40B4-BE49-F238E27FC236}">
                <a16:creationId xmlns:a16="http://schemas.microsoft.com/office/drawing/2014/main" id="{EA7442C7-D423-4125-A9A4-CE4FA6598EA6}"/>
              </a:ext>
            </a:extLst>
          </p:cNvPr>
          <p:cNvSpPr txBox="1"/>
          <p:nvPr/>
        </p:nvSpPr>
        <p:spPr>
          <a:xfrm>
            <a:off x="32415112" y="6151366"/>
            <a:ext cx="10001248" cy="5248809"/>
          </a:xfrm>
          <a:prstGeom prst="rect">
            <a:avLst/>
          </a:prstGeom>
          <a:solidFill>
            <a:schemeClr val="bg1">
              <a:lumMod val="85000"/>
            </a:schemeClr>
          </a:solidFill>
        </p:spPr>
        <p:txBody>
          <a:bodyPr wrap="square" rtlCol="0">
            <a:spAutoFit/>
          </a:bodyPr>
          <a:lstStyle/>
          <a:p>
            <a:pPr algn="ctr"/>
            <a:r>
              <a:rPr lang="en-US" b="1" dirty="0"/>
              <a:t>Limitations</a:t>
            </a:r>
          </a:p>
          <a:p>
            <a:pPr marL="548640" indent="-365760">
              <a:buFont typeface="Arial" panose="020B0604020202020204" pitchFamily="34" charset="0"/>
              <a:buChar char="•"/>
            </a:pPr>
            <a:r>
              <a:rPr lang="en-US" sz="3600" dirty="0"/>
              <a:t>WhatsDue has a small userbase since it targets college students. </a:t>
            </a:r>
          </a:p>
          <a:p>
            <a:pPr marL="548640" indent="-365760">
              <a:buFont typeface="Arial" panose="020B0604020202020204" pitchFamily="34" charset="0"/>
              <a:buChar char="•"/>
            </a:pPr>
            <a:r>
              <a:rPr lang="en-US" sz="3600" dirty="0"/>
              <a:t>RSSI is unpredictable at times</a:t>
            </a:r>
          </a:p>
          <a:p>
            <a:pPr marL="548640" indent="-365760">
              <a:buFont typeface="Arial" panose="020B0604020202020204" pitchFamily="34" charset="0"/>
              <a:buChar char="•"/>
            </a:pPr>
            <a:r>
              <a:rPr lang="en-US" sz="3600" dirty="0"/>
              <a:t>Cannot store data on Bluetooth Beacons</a:t>
            </a:r>
          </a:p>
          <a:p>
            <a:pPr marL="548640" indent="-365760">
              <a:buFont typeface="Arial" panose="020B0604020202020204" pitchFamily="34" charset="0"/>
              <a:buChar char="•"/>
            </a:pPr>
            <a:r>
              <a:rPr lang="en-US" sz="3600" dirty="0"/>
              <a:t>Reliant on students being around Classrooms</a:t>
            </a:r>
          </a:p>
          <a:p>
            <a:pPr marL="548640" indent="-365760">
              <a:buFont typeface="Arial" panose="020B0604020202020204" pitchFamily="34" charset="0"/>
              <a:buChar char="•"/>
            </a:pPr>
            <a:r>
              <a:rPr lang="en-US" sz="3600" dirty="0"/>
              <a:t>Requires a phone for students	</a:t>
            </a:r>
          </a:p>
          <a:p>
            <a:pPr marL="548640" indent="-365760">
              <a:buFont typeface="Arial" panose="020B0604020202020204" pitchFamily="34" charset="0"/>
              <a:buChar char="•"/>
            </a:pPr>
            <a:endParaRPr lang="en-US" sz="3600" dirty="0"/>
          </a:p>
          <a:p>
            <a:pPr algn="ctr"/>
            <a:endParaRPr lang="en-US" sz="1050" b="1" dirty="0"/>
          </a:p>
        </p:txBody>
      </p:sp>
      <p:sp>
        <p:nvSpPr>
          <p:cNvPr id="52" name="TextBox 51">
            <a:extLst>
              <a:ext uri="{FF2B5EF4-FFF2-40B4-BE49-F238E27FC236}">
                <a16:creationId xmlns:a16="http://schemas.microsoft.com/office/drawing/2014/main" id="{AA84C455-C7E6-47A2-B573-47F35BCE083D}"/>
              </a:ext>
            </a:extLst>
          </p:cNvPr>
          <p:cNvSpPr txBox="1"/>
          <p:nvPr/>
        </p:nvSpPr>
        <p:spPr>
          <a:xfrm>
            <a:off x="32415112" y="11946375"/>
            <a:ext cx="10001248" cy="9680792"/>
          </a:xfrm>
          <a:prstGeom prst="rect">
            <a:avLst/>
          </a:prstGeom>
          <a:solidFill>
            <a:schemeClr val="bg1">
              <a:lumMod val="85000"/>
            </a:schemeClr>
          </a:solidFill>
        </p:spPr>
        <p:txBody>
          <a:bodyPr wrap="square" rtlCol="0">
            <a:spAutoFit/>
          </a:bodyPr>
          <a:lstStyle/>
          <a:p>
            <a:pPr algn="ctr"/>
            <a:r>
              <a:rPr lang="en-US" b="1" dirty="0"/>
              <a:t>What does it do?</a:t>
            </a:r>
          </a:p>
          <a:p>
            <a:pPr algn="ctr"/>
            <a:endParaRPr lang="en-US" sz="1050" b="1" dirty="0"/>
          </a:p>
          <a:p>
            <a:pPr marL="457200"/>
            <a:r>
              <a:rPr lang="en-US" sz="3600" dirty="0"/>
              <a:t>The application detects when a Bluetooth beacon is within detectable range. Once </a:t>
            </a:r>
            <a:r>
              <a:rPr lang="en-US" sz="3600" dirty="0" err="1"/>
              <a:t>WhatsDue</a:t>
            </a:r>
            <a:r>
              <a:rPr lang="en-US" sz="3600" dirty="0"/>
              <a:t> has confirmed connection with a beacon, a database query begins for the specific user who is signed in. The query searches for the user’s course schedule as well as returns a Boolean value which determines if any changes or updates have been made to a course. If changes are found, the application downloads the updated syllabus and populates it to the user. The query only occurs when a student resides within range of a Bluetooth beacon. The </a:t>
            </a:r>
            <a:r>
              <a:rPr lang="en-US" sz="3600" dirty="0" err="1"/>
              <a:t>WhatsDue</a:t>
            </a:r>
            <a:r>
              <a:rPr lang="en-US" sz="3600" dirty="0"/>
              <a:t> website also serves as a tool for professors to easily update syllabi as well as the student roster.</a:t>
            </a:r>
          </a:p>
          <a:p>
            <a:pPr marL="457200"/>
            <a:endParaRPr lang="en-US" sz="3600" dirty="0"/>
          </a:p>
        </p:txBody>
      </p:sp>
      <p:pic>
        <p:nvPicPr>
          <p:cNvPr id="3" name="Picture 2">
            <a:extLst>
              <a:ext uri="{FF2B5EF4-FFF2-40B4-BE49-F238E27FC236}">
                <a16:creationId xmlns:a16="http://schemas.microsoft.com/office/drawing/2014/main" id="{672E5407-5FF4-124C-8ED8-82A1364A0E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322" y="26274348"/>
            <a:ext cx="9525000" cy="4762500"/>
          </a:xfrm>
          <a:prstGeom prst="rect">
            <a:avLst/>
          </a:prstGeom>
        </p:spPr>
      </p:pic>
      <p:pic>
        <p:nvPicPr>
          <p:cNvPr id="13" name="Picture 12" descr="A screenshot of a cell phone&#10;&#10;Description automatically generated">
            <a:extLst>
              <a:ext uri="{FF2B5EF4-FFF2-40B4-BE49-F238E27FC236}">
                <a16:creationId xmlns:a16="http://schemas.microsoft.com/office/drawing/2014/main" id="{6525B3CF-8004-4931-97B5-0DF173B266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36698" y="16026186"/>
            <a:ext cx="13162038" cy="7132623"/>
          </a:xfrm>
          <a:prstGeom prst="rect">
            <a:avLst/>
          </a:prstGeom>
        </p:spPr>
      </p:pic>
    </p:spTree>
    <p:extLst>
      <p:ext uri="{BB962C8B-B14F-4D97-AF65-F5344CB8AC3E}">
        <p14:creationId xmlns:p14="http://schemas.microsoft.com/office/powerpoint/2010/main" val="19615321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TotalTime>
  <Words>548</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Palatino Linotype</vt:lpstr>
      <vt:lpstr>Office Theme</vt:lpstr>
      <vt:lpstr>PowerPoint Presentation</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Danforth</dc:creator>
  <cp:lastModifiedBy>Nicholas Kalar</cp:lastModifiedBy>
  <cp:revision>42</cp:revision>
  <dcterms:created xsi:type="dcterms:W3CDTF">2015-03-25T04:33:25Z</dcterms:created>
  <dcterms:modified xsi:type="dcterms:W3CDTF">2020-04-30T05:28:31Z</dcterms:modified>
</cp:coreProperties>
</file>